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3"/>
  </p:sldMasterIdLst>
  <p:notesMasterIdLst>
    <p:notesMasterId r:id="rId25"/>
  </p:notesMasterIdLst>
  <p:handoutMasterIdLst>
    <p:handoutMasterId r:id="rId26"/>
  </p:handoutMasterIdLst>
  <p:sldIdLst>
    <p:sldId id="267" r:id="rId4"/>
    <p:sldId id="275" r:id="rId5"/>
    <p:sldId id="284" r:id="rId6"/>
    <p:sldId id="287" r:id="rId7"/>
    <p:sldId id="288" r:id="rId8"/>
    <p:sldId id="289" r:id="rId9"/>
    <p:sldId id="290" r:id="rId10"/>
    <p:sldId id="298" r:id="rId11"/>
    <p:sldId id="291" r:id="rId12"/>
    <p:sldId id="292" r:id="rId13"/>
    <p:sldId id="299" r:id="rId14"/>
    <p:sldId id="301" r:id="rId15"/>
    <p:sldId id="295" r:id="rId16"/>
    <p:sldId id="296" r:id="rId17"/>
    <p:sldId id="297" r:id="rId18"/>
    <p:sldId id="272" r:id="rId19"/>
    <p:sldId id="279" r:id="rId20"/>
    <p:sldId id="280" r:id="rId21"/>
    <p:sldId id="281" r:id="rId22"/>
    <p:sldId id="282" r:id="rId23"/>
    <p:sldId id="283" r:id="rId24"/>
  </p:sldIdLst>
  <p:sldSz cx="12192000" cy="6858000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Libre Franklin" pitchFamily="2" charset="77"/>
      <p:regular r:id="rId31"/>
      <p:bold r:id="rId32"/>
      <p:italic r:id="rId33"/>
      <p:boldItalic r:id="rId34"/>
    </p:embeddedFont>
    <p:embeddedFont>
      <p:font typeface="National Regular" panose="02000503000000020004" pitchFamily="2" charset="77"/>
      <p:regular r:id="rId35"/>
    </p:embeddedFont>
    <p:embeddedFont>
      <p:font typeface="Swis721 BT" panose="020B0504020202020204" pitchFamily="34" charset="0"/>
      <p:regular r:id="rId36"/>
      <p:bold r:id="rId37"/>
      <p:italic r:id="rId38"/>
      <p:boldItalic r:id="rId39"/>
    </p:embeddedFont>
    <p:embeddedFont>
      <p:font typeface="Verdana" panose="020B0604030504040204" pitchFamily="34" charset="0"/>
      <p:regular r:id="rId40"/>
      <p:bold r:id="rId41"/>
      <p:italic r:id="rId42"/>
      <p:boldItalic r:id="rId43"/>
    </p:embeddedFont>
  </p:embeddedFontLst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nacio Araya Areyuna (Dirplan)" initials="IAA(" lastIdx="3" clrIdx="0">
    <p:extLst>
      <p:ext uri="{19B8F6BF-5375-455C-9EA6-DF929625EA0E}">
        <p15:presenceInfo xmlns:p15="http://schemas.microsoft.com/office/powerpoint/2012/main" userId="S-1-5-21-2089497884-3310090739-168354288-691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581"/>
    <a:srgbClr val="0C4581"/>
    <a:srgbClr val="02527A"/>
    <a:srgbClr val="00618E"/>
    <a:srgbClr val="036D99"/>
    <a:srgbClr val="016482"/>
    <a:srgbClr val="1579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4663"/>
  </p:normalViewPr>
  <p:slideViewPr>
    <p:cSldViewPr snapToGrid="0">
      <p:cViewPr varScale="1">
        <p:scale>
          <a:sx n="112" d="100"/>
          <a:sy n="112" d="100"/>
        </p:scale>
        <p:origin x="10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55" d="100"/>
          <a:sy n="155" d="100"/>
        </p:scale>
        <p:origin x="684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9" Type="http://schemas.openxmlformats.org/officeDocument/2006/relationships/font" Target="fonts/font13.fntdata"/><Relationship Id="rId21" Type="http://schemas.openxmlformats.org/officeDocument/2006/relationships/slide" Target="slides/slide18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9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5.fntdata"/><Relationship Id="rId44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Relationship Id="rId48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font" Target="fonts/font15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ru1\Documents\LABURO\Chile\MOPTT\PlanDirector\Tablas\BMundial\Poblacion\Banco%20Mundial%20-%20Poblac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ru1\Documents\LABURO\Chile\MOPTT\PlanDirector\Tablas\BMundial\Poblacion\Banco%20Mundial%20-%20Poblacion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ru1\Documents\LABURO\Chile\MOPTT\PlanDirector\Tablas\BcoCentral\Proyecci&#243;n%20PIB%20Largo%20plazo%20-%20%20OCD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ru1\Documents\LABURO\Chile\MOPTT\PlanDirector\Tablas\BcoCentral\Proyecci&#243;n%20PIB%20Largo%20plazo%20-%20%20OCD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1" i="0" u="none" strike="noStrike" kern="1200" cap="all" spc="100" normalizeH="0" baseline="0">
                <a:solidFill>
                  <a:schemeClr val="lt1"/>
                </a:solidFill>
                <a:latin typeface="Libre Franklin" pitchFamily="2" charset="0"/>
                <a:ea typeface="+mn-ea"/>
                <a:cs typeface="+mn-cs"/>
              </a:defRPr>
            </a:pPr>
            <a:r>
              <a:rPr lang="es-CL" sz="900" dirty="0">
                <a:latin typeface="Libre Franklin" pitchFamily="2" charset="0"/>
              </a:rPr>
              <a:t>Mundo: </a:t>
            </a:r>
            <a:r>
              <a:rPr lang="es-CL" sz="900" dirty="0" err="1">
                <a:latin typeface="Libre Franklin" pitchFamily="2" charset="0"/>
              </a:rPr>
              <a:t>Poblacion</a:t>
            </a:r>
            <a:r>
              <a:rPr lang="es-CL" sz="900" dirty="0">
                <a:latin typeface="Libre Franklin" pitchFamily="2" charset="0"/>
              </a:rPr>
              <a:t> total (</a:t>
            </a:r>
            <a:r>
              <a:rPr lang="es-CL" sz="900" dirty="0" err="1">
                <a:latin typeface="Libre Franklin" pitchFamily="2" charset="0"/>
              </a:rPr>
              <a:t>mM</a:t>
            </a:r>
            <a:r>
              <a:rPr lang="es-CL" sz="900" dirty="0">
                <a:latin typeface="Libre Franklin" pitchFamily="2" charset="0"/>
              </a:rPr>
              <a:t> personas)</a:t>
            </a:r>
          </a:p>
        </c:rich>
      </c:tx>
      <c:layout>
        <c:manualLayout>
          <c:xMode val="edge"/>
          <c:yMode val="edge"/>
          <c:x val="0.12953863261774509"/>
          <c:y val="3.328932555354216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cap="all" spc="100" normalizeH="0" baseline="0">
              <a:solidFill>
                <a:schemeClr val="lt1"/>
              </a:solidFill>
              <a:latin typeface="Libre Franklin" pitchFamily="2" charset="0"/>
              <a:ea typeface="+mn-ea"/>
              <a:cs typeface="+mn-cs"/>
            </a:defRPr>
          </a:pPr>
          <a:endParaRPr lang="es-CL"/>
        </a:p>
      </c:txPr>
    </c:title>
    <c:autoTitleDeleted val="0"/>
    <c:plotArea>
      <c:layout>
        <c:manualLayout>
          <c:layoutTarget val="inner"/>
          <c:xMode val="edge"/>
          <c:yMode val="edge"/>
          <c:x val="0.11267532942865978"/>
          <c:y val="0.15841541204257523"/>
          <c:w val="0.85583997208972751"/>
          <c:h val="0.72286122563324229"/>
        </c:manualLayout>
      </c:layout>
      <c:lineChart>
        <c:grouping val="standard"/>
        <c:varyColors val="1"/>
        <c:ser>
          <c:idx val="1"/>
          <c:order val="1"/>
          <c:tx>
            <c:strRef>
              <c:f>'Poblacion total'!$A$3</c:f>
              <c:strCache>
                <c:ptCount val="1"/>
                <c:pt idx="0">
                  <c:v>Mundo</c:v>
                </c:pt>
              </c:strCache>
            </c:strRef>
          </c:tx>
          <c:spPr>
            <a:ln w="34925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4"/>
              </a:outerShdw>
            </a:effectLst>
          </c:spPr>
          <c:marker>
            <c:symbol val="none"/>
          </c:marker>
          <c:cat>
            <c:numRef>
              <c:f>'Poblacion total'!$B$1:$BL$1</c:f>
              <c:numCache>
                <c:formatCode>General</c:formatCode>
                <c:ptCount val="63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  <c:pt idx="58">
                  <c:v>2018</c:v>
                </c:pt>
                <c:pt idx="59">
                  <c:v>2019</c:v>
                </c:pt>
                <c:pt idx="60">
                  <c:v>2020</c:v>
                </c:pt>
                <c:pt idx="61">
                  <c:v>2021</c:v>
                </c:pt>
                <c:pt idx="62">
                  <c:v>2022</c:v>
                </c:pt>
              </c:numCache>
            </c:numRef>
          </c:cat>
          <c:val>
            <c:numRef>
              <c:f>'Poblacion total'!$B$28:$BL$28</c:f>
              <c:numCache>
                <c:formatCode>General</c:formatCode>
                <c:ptCount val="63"/>
                <c:pt idx="0">
                  <c:v>3031.4742339999998</c:v>
                </c:pt>
                <c:pt idx="1">
                  <c:v>3072.421801</c:v>
                </c:pt>
                <c:pt idx="2">
                  <c:v>3126.849612</c:v>
                </c:pt>
                <c:pt idx="3">
                  <c:v>3193.4288940000001</c:v>
                </c:pt>
                <c:pt idx="4">
                  <c:v>3260.4419250000001</c:v>
                </c:pt>
                <c:pt idx="5">
                  <c:v>3328.209022</c:v>
                </c:pt>
                <c:pt idx="6">
                  <c:v>3398.4802800000002</c:v>
                </c:pt>
                <c:pt idx="7">
                  <c:v>3468.3705260000002</c:v>
                </c:pt>
                <c:pt idx="8">
                  <c:v>3540.1640229999998</c:v>
                </c:pt>
                <c:pt idx="9">
                  <c:v>3614.5728349999999</c:v>
                </c:pt>
                <c:pt idx="10">
                  <c:v>3690.2099600000001</c:v>
                </c:pt>
                <c:pt idx="11">
                  <c:v>3767.9300010000002</c:v>
                </c:pt>
                <c:pt idx="12">
                  <c:v>3843.6075740000001</c:v>
                </c:pt>
                <c:pt idx="13">
                  <c:v>3920.0174099999999</c:v>
                </c:pt>
                <c:pt idx="14">
                  <c:v>3995.8883679999999</c:v>
                </c:pt>
                <c:pt idx="15">
                  <c:v>4070.0222490000001</c:v>
                </c:pt>
                <c:pt idx="16">
                  <c:v>4143.091942</c:v>
                </c:pt>
                <c:pt idx="17">
                  <c:v>4215.8263639999996</c:v>
                </c:pt>
                <c:pt idx="18">
                  <c:v>4289.7958619999999</c:v>
                </c:pt>
                <c:pt idx="19">
                  <c:v>4365.7422770000003</c:v>
                </c:pt>
                <c:pt idx="20">
                  <c:v>4442.3482789999998</c:v>
                </c:pt>
                <c:pt idx="21">
                  <c:v>4520.9173499999997</c:v>
                </c:pt>
                <c:pt idx="22">
                  <c:v>4602.7013349999997</c:v>
                </c:pt>
                <c:pt idx="23">
                  <c:v>4684.8756270000003</c:v>
                </c:pt>
                <c:pt idx="24">
                  <c:v>4766.6408810000003</c:v>
                </c:pt>
                <c:pt idx="25">
                  <c:v>4850.0769229999996</c:v>
                </c:pt>
                <c:pt idx="26">
                  <c:v>4936.0065020000002</c:v>
                </c:pt>
                <c:pt idx="27">
                  <c:v>5024.2893459999996</c:v>
                </c:pt>
                <c:pt idx="28">
                  <c:v>5113.3878779999995</c:v>
                </c:pt>
                <c:pt idx="29">
                  <c:v>5202.5825340000001</c:v>
                </c:pt>
                <c:pt idx="30">
                  <c:v>5293.3954670000003</c:v>
                </c:pt>
                <c:pt idx="31">
                  <c:v>5382.5369289999999</c:v>
                </c:pt>
                <c:pt idx="32">
                  <c:v>5470.1645769999996</c:v>
                </c:pt>
                <c:pt idx="33">
                  <c:v>5556.623321</c:v>
                </c:pt>
                <c:pt idx="34">
                  <c:v>5642.046034</c:v>
                </c:pt>
                <c:pt idx="35">
                  <c:v>5726.7364879999996</c:v>
                </c:pt>
                <c:pt idx="36">
                  <c:v>5811.5802020000001</c:v>
                </c:pt>
                <c:pt idx="37">
                  <c:v>5896.0559620000004</c:v>
                </c:pt>
                <c:pt idx="38">
                  <c:v>5979.7265589999997</c:v>
                </c:pt>
                <c:pt idx="39">
                  <c:v>6062.2888499999999</c:v>
                </c:pt>
                <c:pt idx="40">
                  <c:v>6144.3214619999999</c:v>
                </c:pt>
                <c:pt idx="41">
                  <c:v>6226.348086</c:v>
                </c:pt>
                <c:pt idx="42">
                  <c:v>6308.1409700000004</c:v>
                </c:pt>
                <c:pt idx="43">
                  <c:v>6389.4624960000001</c:v>
                </c:pt>
                <c:pt idx="44">
                  <c:v>6470.9243459999998</c:v>
                </c:pt>
                <c:pt idx="45">
                  <c:v>6552.7004479999996</c:v>
                </c:pt>
                <c:pt idx="46">
                  <c:v>6635.1103670000002</c:v>
                </c:pt>
                <c:pt idx="47">
                  <c:v>6717.8783409999996</c:v>
                </c:pt>
                <c:pt idx="48">
                  <c:v>6801.7100190000001</c:v>
                </c:pt>
                <c:pt idx="49">
                  <c:v>6885.8497850000003</c:v>
                </c:pt>
                <c:pt idx="50">
                  <c:v>6970.0387199999996</c:v>
                </c:pt>
                <c:pt idx="51">
                  <c:v>7053.9945969999999</c:v>
                </c:pt>
                <c:pt idx="52">
                  <c:v>7141.4878689999996</c:v>
                </c:pt>
                <c:pt idx="53">
                  <c:v>7229.731581</c:v>
                </c:pt>
                <c:pt idx="54">
                  <c:v>7317.9704840000004</c:v>
                </c:pt>
                <c:pt idx="55">
                  <c:v>7405.2778630000003</c:v>
                </c:pt>
                <c:pt idx="56">
                  <c:v>7492.1568809999999</c:v>
                </c:pt>
                <c:pt idx="57">
                  <c:v>7578.220703</c:v>
                </c:pt>
                <c:pt idx="58">
                  <c:v>7661.7766119999997</c:v>
                </c:pt>
                <c:pt idx="59">
                  <c:v>7742.6822179999999</c:v>
                </c:pt>
                <c:pt idx="60">
                  <c:v>7820.9637750000002</c:v>
                </c:pt>
                <c:pt idx="61">
                  <c:v>7888.1612969999996</c:v>
                </c:pt>
                <c:pt idx="62">
                  <c:v>7951.1495459999996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5BA-438E-9BEA-3D89F45E4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-1851187232"/>
        <c:axId val="-1851189952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'Poblacion total'!$A$2</c15:sqref>
                        </c15:formulaRef>
                      </c:ext>
                    </c:extLst>
                    <c:strCache>
                      <c:ptCount val="1"/>
                      <c:pt idx="0">
                        <c:v>Chile</c:v>
                      </c:pt>
                    </c:strCache>
                  </c:strRef>
                </c:tx>
                <c:spPr>
                  <a:ln w="34925" cap="rnd">
                    <a:solidFill>
                      <a:schemeClr val="lt1"/>
                    </a:solidFill>
                    <a:round/>
                  </a:ln>
                  <a:effectLst>
                    <a:outerShdw dist="25400" dir="2700000" algn="tl" rotWithShape="0">
                      <a:schemeClr val="accent2"/>
                    </a:outerShdw>
                  </a:effectLst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'Poblacion total'!$B$1:$BL$1</c15:sqref>
                        </c15:formulaRef>
                      </c:ext>
                    </c:extLst>
                    <c:numCache>
                      <c:formatCode>General</c:formatCode>
                      <c:ptCount val="63"/>
                      <c:pt idx="0">
                        <c:v>1960</c:v>
                      </c:pt>
                      <c:pt idx="1">
                        <c:v>1961</c:v>
                      </c:pt>
                      <c:pt idx="2">
                        <c:v>1962</c:v>
                      </c:pt>
                      <c:pt idx="3">
                        <c:v>1963</c:v>
                      </c:pt>
                      <c:pt idx="4">
                        <c:v>1964</c:v>
                      </c:pt>
                      <c:pt idx="5">
                        <c:v>1965</c:v>
                      </c:pt>
                      <c:pt idx="6">
                        <c:v>1966</c:v>
                      </c:pt>
                      <c:pt idx="7">
                        <c:v>1967</c:v>
                      </c:pt>
                      <c:pt idx="8">
                        <c:v>1968</c:v>
                      </c:pt>
                      <c:pt idx="9">
                        <c:v>1969</c:v>
                      </c:pt>
                      <c:pt idx="10">
                        <c:v>1970</c:v>
                      </c:pt>
                      <c:pt idx="11">
                        <c:v>1971</c:v>
                      </c:pt>
                      <c:pt idx="12">
                        <c:v>1972</c:v>
                      </c:pt>
                      <c:pt idx="13">
                        <c:v>1973</c:v>
                      </c:pt>
                      <c:pt idx="14">
                        <c:v>1974</c:v>
                      </c:pt>
                      <c:pt idx="15">
                        <c:v>1975</c:v>
                      </c:pt>
                      <c:pt idx="16">
                        <c:v>1976</c:v>
                      </c:pt>
                      <c:pt idx="17">
                        <c:v>1977</c:v>
                      </c:pt>
                      <c:pt idx="18">
                        <c:v>1978</c:v>
                      </c:pt>
                      <c:pt idx="19">
                        <c:v>1979</c:v>
                      </c:pt>
                      <c:pt idx="20">
                        <c:v>1980</c:v>
                      </c:pt>
                      <c:pt idx="21">
                        <c:v>1981</c:v>
                      </c:pt>
                      <c:pt idx="22">
                        <c:v>1982</c:v>
                      </c:pt>
                      <c:pt idx="23">
                        <c:v>1983</c:v>
                      </c:pt>
                      <c:pt idx="24">
                        <c:v>1984</c:v>
                      </c:pt>
                      <c:pt idx="25">
                        <c:v>1985</c:v>
                      </c:pt>
                      <c:pt idx="26">
                        <c:v>1986</c:v>
                      </c:pt>
                      <c:pt idx="27">
                        <c:v>1987</c:v>
                      </c:pt>
                      <c:pt idx="28">
                        <c:v>1988</c:v>
                      </c:pt>
                      <c:pt idx="29">
                        <c:v>1989</c:v>
                      </c:pt>
                      <c:pt idx="30">
                        <c:v>1990</c:v>
                      </c:pt>
                      <c:pt idx="31">
                        <c:v>1991</c:v>
                      </c:pt>
                      <c:pt idx="32">
                        <c:v>1992</c:v>
                      </c:pt>
                      <c:pt idx="33">
                        <c:v>1993</c:v>
                      </c:pt>
                      <c:pt idx="34">
                        <c:v>1994</c:v>
                      </c:pt>
                      <c:pt idx="35">
                        <c:v>1995</c:v>
                      </c:pt>
                      <c:pt idx="36">
                        <c:v>1996</c:v>
                      </c:pt>
                      <c:pt idx="37">
                        <c:v>1997</c:v>
                      </c:pt>
                      <c:pt idx="38">
                        <c:v>1998</c:v>
                      </c:pt>
                      <c:pt idx="39">
                        <c:v>1999</c:v>
                      </c:pt>
                      <c:pt idx="40">
                        <c:v>2000</c:v>
                      </c:pt>
                      <c:pt idx="41">
                        <c:v>2001</c:v>
                      </c:pt>
                      <c:pt idx="42">
                        <c:v>2002</c:v>
                      </c:pt>
                      <c:pt idx="43">
                        <c:v>2003</c:v>
                      </c:pt>
                      <c:pt idx="44">
                        <c:v>2004</c:v>
                      </c:pt>
                      <c:pt idx="45">
                        <c:v>2005</c:v>
                      </c:pt>
                      <c:pt idx="46">
                        <c:v>2006</c:v>
                      </c:pt>
                      <c:pt idx="47">
                        <c:v>2007</c:v>
                      </c:pt>
                      <c:pt idx="48">
                        <c:v>2008</c:v>
                      </c:pt>
                      <c:pt idx="49">
                        <c:v>2009</c:v>
                      </c:pt>
                      <c:pt idx="50">
                        <c:v>2010</c:v>
                      </c:pt>
                      <c:pt idx="51">
                        <c:v>2011</c:v>
                      </c:pt>
                      <c:pt idx="52">
                        <c:v>2012</c:v>
                      </c:pt>
                      <c:pt idx="53">
                        <c:v>2013</c:v>
                      </c:pt>
                      <c:pt idx="54">
                        <c:v>2014</c:v>
                      </c:pt>
                      <c:pt idx="55">
                        <c:v>2015</c:v>
                      </c:pt>
                      <c:pt idx="56">
                        <c:v>2016</c:v>
                      </c:pt>
                      <c:pt idx="57">
                        <c:v>2017</c:v>
                      </c:pt>
                      <c:pt idx="58">
                        <c:v>2018</c:v>
                      </c:pt>
                      <c:pt idx="59">
                        <c:v>2019</c:v>
                      </c:pt>
                      <c:pt idx="60">
                        <c:v>2020</c:v>
                      </c:pt>
                      <c:pt idx="61">
                        <c:v>2021</c:v>
                      </c:pt>
                      <c:pt idx="62">
                        <c:v>2022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'Poblacion total'!$B$27:$BL$27</c15:sqref>
                        </c15:formulaRef>
                      </c:ext>
                    </c:extLst>
                    <c:numCache>
                      <c:formatCode>General</c:formatCode>
                      <c:ptCount val="63"/>
                      <c:pt idx="0">
                        <c:v>8.1418199999999992</c:v>
                      </c:pt>
                      <c:pt idx="1">
                        <c:v>8.3135349999999999</c:v>
                      </c:pt>
                      <c:pt idx="2">
                        <c:v>8.4861199999999997</c:v>
                      </c:pt>
                      <c:pt idx="3">
                        <c:v>8.6560059999999996</c:v>
                      </c:pt>
                      <c:pt idx="4">
                        <c:v>8.8250460000000004</c:v>
                      </c:pt>
                      <c:pt idx="5">
                        <c:v>8.9949359999999992</c:v>
                      </c:pt>
                      <c:pt idx="6">
                        <c:v>9.1616490000000006</c:v>
                      </c:pt>
                      <c:pt idx="7">
                        <c:v>9.3262680000000007</c:v>
                      </c:pt>
                      <c:pt idx="8">
                        <c:v>9.4915020000000005</c:v>
                      </c:pt>
                      <c:pt idx="9">
                        <c:v>9.6562990000000006</c:v>
                      </c:pt>
                      <c:pt idx="10">
                        <c:v>9.8204809999999991</c:v>
                      </c:pt>
                      <c:pt idx="11">
                        <c:v>9.9843779999999995</c:v>
                      </c:pt>
                      <c:pt idx="12">
                        <c:v>10.145765000000001</c:v>
                      </c:pt>
                      <c:pt idx="13">
                        <c:v>10.307842000000001</c:v>
                      </c:pt>
                      <c:pt idx="14">
                        <c:v>10.472742999999999</c:v>
                      </c:pt>
                      <c:pt idx="15">
                        <c:v>10.639531</c:v>
                      </c:pt>
                      <c:pt idx="16">
                        <c:v>10.804869</c:v>
                      </c:pt>
                      <c:pt idx="17">
                        <c:v>10.969861</c:v>
                      </c:pt>
                      <c:pt idx="18">
                        <c:v>11.137748</c:v>
                      </c:pt>
                      <c:pt idx="19">
                        <c:v>11.304330999999999</c:v>
                      </c:pt>
                      <c:pt idx="20">
                        <c:v>11.469828</c:v>
                      </c:pt>
                      <c:pt idx="21">
                        <c:v>11.637613</c:v>
                      </c:pt>
                      <c:pt idx="22">
                        <c:v>11.807408000000001</c:v>
                      </c:pt>
                      <c:pt idx="23">
                        <c:v>11.976513000000001</c:v>
                      </c:pt>
                      <c:pt idx="24">
                        <c:v>12.147758</c:v>
                      </c:pt>
                      <c:pt idx="25">
                        <c:v>12.326396000000001</c:v>
                      </c:pt>
                      <c:pt idx="26">
                        <c:v>12.514502</c:v>
                      </c:pt>
                      <c:pt idx="27">
                        <c:v>12.712783999999999</c:v>
                      </c:pt>
                      <c:pt idx="28">
                        <c:v>12.918388999999999</c:v>
                      </c:pt>
                      <c:pt idx="29">
                        <c:v>13.128619</c:v>
                      </c:pt>
                      <c:pt idx="30">
                        <c:v>13.342867999999999</c:v>
                      </c:pt>
                      <c:pt idx="31">
                        <c:v>13.561945</c:v>
                      </c:pt>
                      <c:pt idx="32">
                        <c:v>13.782297</c:v>
                      </c:pt>
                      <c:pt idx="33">
                        <c:v>13.998386</c:v>
                      </c:pt>
                      <c:pt idx="34">
                        <c:v>14.210673999999999</c:v>
                      </c:pt>
                      <c:pt idx="35">
                        <c:v>14.416796</c:v>
                      </c:pt>
                      <c:pt idx="36">
                        <c:v>14.615482999999999</c:v>
                      </c:pt>
                      <c:pt idx="37">
                        <c:v>14.809289</c:v>
                      </c:pt>
                      <c:pt idx="38">
                        <c:v>14.996741999999999</c:v>
                      </c:pt>
                      <c:pt idx="39">
                        <c:v>15.176410000000001</c:v>
                      </c:pt>
                      <c:pt idx="40">
                        <c:v>15.351799</c:v>
                      </c:pt>
                      <c:pt idx="41">
                        <c:v>15.523978</c:v>
                      </c:pt>
                      <c:pt idx="42">
                        <c:v>15.69379</c:v>
                      </c:pt>
                      <c:pt idx="43">
                        <c:v>15.859112</c:v>
                      </c:pt>
                      <c:pt idx="44">
                        <c:v>16.017966000000001</c:v>
                      </c:pt>
                      <c:pt idx="45">
                        <c:v>16.175311000000001</c:v>
                      </c:pt>
                      <c:pt idx="46">
                        <c:v>16.334575000000001</c:v>
                      </c:pt>
                      <c:pt idx="47">
                        <c:v>16.495538</c:v>
                      </c:pt>
                      <c:pt idx="48">
                        <c:v>16.661462</c:v>
                      </c:pt>
                      <c:pt idx="49">
                        <c:v>16.833447</c:v>
                      </c:pt>
                      <c:pt idx="50">
                        <c:v>17.004162000000001</c:v>
                      </c:pt>
                      <c:pt idx="51">
                        <c:v>17.173573000000001</c:v>
                      </c:pt>
                      <c:pt idx="52">
                        <c:v>17.341771000000001</c:v>
                      </c:pt>
                      <c:pt idx="53">
                        <c:v>17.509924999999999</c:v>
                      </c:pt>
                      <c:pt idx="54">
                        <c:v>17.687107999999998</c:v>
                      </c:pt>
                      <c:pt idx="55">
                        <c:v>17.870124000000001</c:v>
                      </c:pt>
                      <c:pt idx="56">
                        <c:v>18.083879</c:v>
                      </c:pt>
                      <c:pt idx="57">
                        <c:v>18.368576999999998</c:v>
                      </c:pt>
                      <c:pt idx="58">
                        <c:v>18.701450000000001</c:v>
                      </c:pt>
                      <c:pt idx="59">
                        <c:v>19.039484999999999</c:v>
                      </c:pt>
                      <c:pt idx="60">
                        <c:v>19.300315000000001</c:v>
                      </c:pt>
                      <c:pt idx="61">
                        <c:v>19.493183999999999</c:v>
                      </c:pt>
                      <c:pt idx="62">
                        <c:v>19.603732999999998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75BA-438E-9BEA-3D89F45E4E25}"/>
                  </c:ext>
                </c:extLst>
              </c15:ser>
            </c15:filteredLineSeries>
          </c:ext>
        </c:extLst>
      </c:lineChart>
      <c:catAx>
        <c:axId val="-1851187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spc="100" baseline="0">
                <a:solidFill>
                  <a:schemeClr val="lt1"/>
                </a:solidFill>
                <a:latin typeface="Libre Franklin" pitchFamily="2" charset="0"/>
                <a:ea typeface="+mn-ea"/>
                <a:cs typeface="+mn-cs"/>
              </a:defRPr>
            </a:pPr>
            <a:endParaRPr lang="es-CL"/>
          </a:p>
        </c:txPr>
        <c:crossAx val="-1851189952"/>
        <c:crosses val="autoZero"/>
        <c:auto val="1"/>
        <c:lblAlgn val="ctr"/>
        <c:lblOffset val="100"/>
        <c:noMultiLvlLbl val="1"/>
      </c:catAx>
      <c:valAx>
        <c:axId val="-18511899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L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es-CL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lt1"/>
                </a:solidFill>
                <a:latin typeface="Libre Franklin" pitchFamily="2" charset="0"/>
                <a:ea typeface="+mn-ea"/>
                <a:cs typeface="+mn-cs"/>
              </a:defRPr>
            </a:pPr>
            <a:endParaRPr lang="es-CL"/>
          </a:p>
        </c:txPr>
        <c:crossAx val="-1851187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spPr>
    <a:solidFill>
      <a:schemeClr val="accent2"/>
    </a:solidFill>
    <a:ln w="9525" cap="flat" cmpd="sng" algn="ctr">
      <a:solidFill>
        <a:schemeClr val="accent2"/>
      </a:solidFill>
      <a:round/>
    </a:ln>
    <a:effectLst/>
  </c:spPr>
  <c:txPr>
    <a:bodyPr/>
    <a:lstStyle/>
    <a:p>
      <a:pPr>
        <a:defRPr/>
      </a:pPr>
      <a:endParaRPr lang="es-C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1" i="0" u="none" strike="noStrike" kern="1200" cap="all" spc="100" normalizeH="0" baseline="0">
                <a:solidFill>
                  <a:schemeClr val="lt1"/>
                </a:solidFill>
                <a:latin typeface="Libre Franklin" pitchFamily="2" charset="0"/>
                <a:ea typeface="+mn-ea"/>
                <a:cs typeface="+mn-cs"/>
              </a:defRPr>
            </a:pPr>
            <a:r>
              <a:rPr lang="es-CL" sz="900">
                <a:latin typeface="Libre Franklin" pitchFamily="2" charset="0"/>
              </a:rPr>
              <a:t>Chile: Poblacion total (MM personas)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8.8891075791802762E-2"/>
          <c:y val="0.1818502464893389"/>
          <c:w val="0.87647928902409122"/>
          <c:h val="0.60592417479515859"/>
        </c:manualLayout>
      </c:layout>
      <c:lineChart>
        <c:grouping val="standard"/>
        <c:varyColors val="1"/>
        <c:ser>
          <c:idx val="0"/>
          <c:order val="0"/>
          <c:tx>
            <c:strRef>
              <c:f>'Poblacion total'!$A$2</c:f>
              <c:strCache>
                <c:ptCount val="1"/>
                <c:pt idx="0">
                  <c:v>Chile</c:v>
                </c:pt>
              </c:strCache>
            </c:strRef>
          </c:tx>
          <c:spPr>
            <a:ln w="34925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cat>
            <c:numRef>
              <c:f>'Poblacion total'!$B$1:$BL$1</c:f>
              <c:numCache>
                <c:formatCode>General</c:formatCode>
                <c:ptCount val="63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  <c:pt idx="58">
                  <c:v>2018</c:v>
                </c:pt>
                <c:pt idx="59">
                  <c:v>2019</c:v>
                </c:pt>
                <c:pt idx="60">
                  <c:v>2020</c:v>
                </c:pt>
                <c:pt idx="61">
                  <c:v>2021</c:v>
                </c:pt>
                <c:pt idx="62">
                  <c:v>2022</c:v>
                </c:pt>
              </c:numCache>
            </c:numRef>
          </c:cat>
          <c:val>
            <c:numRef>
              <c:f>'Poblacion total'!$B$27:$BL$27</c:f>
              <c:numCache>
                <c:formatCode>General</c:formatCode>
                <c:ptCount val="63"/>
                <c:pt idx="0">
                  <c:v>8.1418199999999992</c:v>
                </c:pt>
                <c:pt idx="1">
                  <c:v>8.3135349999999999</c:v>
                </c:pt>
                <c:pt idx="2">
                  <c:v>8.4861199999999997</c:v>
                </c:pt>
                <c:pt idx="3">
                  <c:v>8.6560059999999996</c:v>
                </c:pt>
                <c:pt idx="4">
                  <c:v>8.8250460000000004</c:v>
                </c:pt>
                <c:pt idx="5">
                  <c:v>8.9949359999999992</c:v>
                </c:pt>
                <c:pt idx="6">
                  <c:v>9.1616490000000006</c:v>
                </c:pt>
                <c:pt idx="7">
                  <c:v>9.3262680000000007</c:v>
                </c:pt>
                <c:pt idx="8">
                  <c:v>9.4915020000000005</c:v>
                </c:pt>
                <c:pt idx="9">
                  <c:v>9.6562990000000006</c:v>
                </c:pt>
                <c:pt idx="10">
                  <c:v>9.8204809999999991</c:v>
                </c:pt>
                <c:pt idx="11">
                  <c:v>9.9843779999999995</c:v>
                </c:pt>
                <c:pt idx="12">
                  <c:v>10.145765000000001</c:v>
                </c:pt>
                <c:pt idx="13">
                  <c:v>10.307842000000001</c:v>
                </c:pt>
                <c:pt idx="14">
                  <c:v>10.472742999999999</c:v>
                </c:pt>
                <c:pt idx="15">
                  <c:v>10.639531</c:v>
                </c:pt>
                <c:pt idx="16">
                  <c:v>10.804869</c:v>
                </c:pt>
                <c:pt idx="17">
                  <c:v>10.969861</c:v>
                </c:pt>
                <c:pt idx="18">
                  <c:v>11.137748</c:v>
                </c:pt>
                <c:pt idx="19">
                  <c:v>11.304330999999999</c:v>
                </c:pt>
                <c:pt idx="20">
                  <c:v>11.469828</c:v>
                </c:pt>
                <c:pt idx="21">
                  <c:v>11.637613</c:v>
                </c:pt>
                <c:pt idx="22">
                  <c:v>11.807408000000001</c:v>
                </c:pt>
                <c:pt idx="23">
                  <c:v>11.976513000000001</c:v>
                </c:pt>
                <c:pt idx="24">
                  <c:v>12.147758</c:v>
                </c:pt>
                <c:pt idx="25">
                  <c:v>12.326396000000001</c:v>
                </c:pt>
                <c:pt idx="26">
                  <c:v>12.514502</c:v>
                </c:pt>
                <c:pt idx="27">
                  <c:v>12.712783999999999</c:v>
                </c:pt>
                <c:pt idx="28">
                  <c:v>12.918388999999999</c:v>
                </c:pt>
                <c:pt idx="29">
                  <c:v>13.128619</c:v>
                </c:pt>
                <c:pt idx="30">
                  <c:v>13.342867999999999</c:v>
                </c:pt>
                <c:pt idx="31">
                  <c:v>13.561945</c:v>
                </c:pt>
                <c:pt idx="32">
                  <c:v>13.782297</c:v>
                </c:pt>
                <c:pt idx="33">
                  <c:v>13.998386</c:v>
                </c:pt>
                <c:pt idx="34">
                  <c:v>14.210673999999999</c:v>
                </c:pt>
                <c:pt idx="35">
                  <c:v>14.416796</c:v>
                </c:pt>
                <c:pt idx="36">
                  <c:v>14.615482999999999</c:v>
                </c:pt>
                <c:pt idx="37">
                  <c:v>14.809289</c:v>
                </c:pt>
                <c:pt idx="38">
                  <c:v>14.996741999999999</c:v>
                </c:pt>
                <c:pt idx="39">
                  <c:v>15.176410000000001</c:v>
                </c:pt>
                <c:pt idx="40">
                  <c:v>15.351799</c:v>
                </c:pt>
                <c:pt idx="41">
                  <c:v>15.523978</c:v>
                </c:pt>
                <c:pt idx="42">
                  <c:v>15.69379</c:v>
                </c:pt>
                <c:pt idx="43">
                  <c:v>15.859112</c:v>
                </c:pt>
                <c:pt idx="44">
                  <c:v>16.017966000000001</c:v>
                </c:pt>
                <c:pt idx="45">
                  <c:v>16.175311000000001</c:v>
                </c:pt>
                <c:pt idx="46">
                  <c:v>16.334575000000001</c:v>
                </c:pt>
                <c:pt idx="47">
                  <c:v>16.495538</c:v>
                </c:pt>
                <c:pt idx="48">
                  <c:v>16.661462</c:v>
                </c:pt>
                <c:pt idx="49">
                  <c:v>16.833447</c:v>
                </c:pt>
                <c:pt idx="50">
                  <c:v>17.004162000000001</c:v>
                </c:pt>
                <c:pt idx="51">
                  <c:v>17.173573000000001</c:v>
                </c:pt>
                <c:pt idx="52">
                  <c:v>17.341771000000001</c:v>
                </c:pt>
                <c:pt idx="53">
                  <c:v>17.509924999999999</c:v>
                </c:pt>
                <c:pt idx="54">
                  <c:v>17.687107999999998</c:v>
                </c:pt>
                <c:pt idx="55">
                  <c:v>17.870124000000001</c:v>
                </c:pt>
                <c:pt idx="56">
                  <c:v>18.083879</c:v>
                </c:pt>
                <c:pt idx="57">
                  <c:v>18.368576999999998</c:v>
                </c:pt>
                <c:pt idx="58">
                  <c:v>18.701450000000001</c:v>
                </c:pt>
                <c:pt idx="59">
                  <c:v>19.039484999999999</c:v>
                </c:pt>
                <c:pt idx="60">
                  <c:v>19.300315000000001</c:v>
                </c:pt>
                <c:pt idx="61">
                  <c:v>19.493183999999999</c:v>
                </c:pt>
                <c:pt idx="62">
                  <c:v>19.603732999999998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8D3-4F5E-8A61-7C767D740C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-1851194304"/>
        <c:axId val="-1851186688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'Poblacion total'!$A$3</c15:sqref>
                        </c15:formulaRef>
                      </c:ext>
                    </c:extLst>
                    <c:strCache>
                      <c:ptCount val="1"/>
                      <c:pt idx="0">
                        <c:v>Mundo</c:v>
                      </c:pt>
                    </c:strCache>
                  </c:strRef>
                </c:tx>
                <c:spPr>
                  <a:ln w="34925" cap="rnd">
                    <a:solidFill>
                      <a:schemeClr val="lt1"/>
                    </a:solidFill>
                    <a:round/>
                  </a:ln>
                  <a:effectLst>
                    <a:outerShdw dist="25400" dir="2700000" algn="tl" rotWithShape="0">
                      <a:schemeClr val="accent2"/>
                    </a:outerShdw>
                  </a:effectLst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'Poblacion total'!$B$1:$BL$1</c15:sqref>
                        </c15:formulaRef>
                      </c:ext>
                    </c:extLst>
                    <c:numCache>
                      <c:formatCode>General</c:formatCode>
                      <c:ptCount val="63"/>
                      <c:pt idx="0">
                        <c:v>1960</c:v>
                      </c:pt>
                      <c:pt idx="1">
                        <c:v>1961</c:v>
                      </c:pt>
                      <c:pt idx="2">
                        <c:v>1962</c:v>
                      </c:pt>
                      <c:pt idx="3">
                        <c:v>1963</c:v>
                      </c:pt>
                      <c:pt idx="4">
                        <c:v>1964</c:v>
                      </c:pt>
                      <c:pt idx="5">
                        <c:v>1965</c:v>
                      </c:pt>
                      <c:pt idx="6">
                        <c:v>1966</c:v>
                      </c:pt>
                      <c:pt idx="7">
                        <c:v>1967</c:v>
                      </c:pt>
                      <c:pt idx="8">
                        <c:v>1968</c:v>
                      </c:pt>
                      <c:pt idx="9">
                        <c:v>1969</c:v>
                      </c:pt>
                      <c:pt idx="10">
                        <c:v>1970</c:v>
                      </c:pt>
                      <c:pt idx="11">
                        <c:v>1971</c:v>
                      </c:pt>
                      <c:pt idx="12">
                        <c:v>1972</c:v>
                      </c:pt>
                      <c:pt idx="13">
                        <c:v>1973</c:v>
                      </c:pt>
                      <c:pt idx="14">
                        <c:v>1974</c:v>
                      </c:pt>
                      <c:pt idx="15">
                        <c:v>1975</c:v>
                      </c:pt>
                      <c:pt idx="16">
                        <c:v>1976</c:v>
                      </c:pt>
                      <c:pt idx="17">
                        <c:v>1977</c:v>
                      </c:pt>
                      <c:pt idx="18">
                        <c:v>1978</c:v>
                      </c:pt>
                      <c:pt idx="19">
                        <c:v>1979</c:v>
                      </c:pt>
                      <c:pt idx="20">
                        <c:v>1980</c:v>
                      </c:pt>
                      <c:pt idx="21">
                        <c:v>1981</c:v>
                      </c:pt>
                      <c:pt idx="22">
                        <c:v>1982</c:v>
                      </c:pt>
                      <c:pt idx="23">
                        <c:v>1983</c:v>
                      </c:pt>
                      <c:pt idx="24">
                        <c:v>1984</c:v>
                      </c:pt>
                      <c:pt idx="25">
                        <c:v>1985</c:v>
                      </c:pt>
                      <c:pt idx="26">
                        <c:v>1986</c:v>
                      </c:pt>
                      <c:pt idx="27">
                        <c:v>1987</c:v>
                      </c:pt>
                      <c:pt idx="28">
                        <c:v>1988</c:v>
                      </c:pt>
                      <c:pt idx="29">
                        <c:v>1989</c:v>
                      </c:pt>
                      <c:pt idx="30">
                        <c:v>1990</c:v>
                      </c:pt>
                      <c:pt idx="31">
                        <c:v>1991</c:v>
                      </c:pt>
                      <c:pt idx="32">
                        <c:v>1992</c:v>
                      </c:pt>
                      <c:pt idx="33">
                        <c:v>1993</c:v>
                      </c:pt>
                      <c:pt idx="34">
                        <c:v>1994</c:v>
                      </c:pt>
                      <c:pt idx="35">
                        <c:v>1995</c:v>
                      </c:pt>
                      <c:pt idx="36">
                        <c:v>1996</c:v>
                      </c:pt>
                      <c:pt idx="37">
                        <c:v>1997</c:v>
                      </c:pt>
                      <c:pt idx="38">
                        <c:v>1998</c:v>
                      </c:pt>
                      <c:pt idx="39">
                        <c:v>1999</c:v>
                      </c:pt>
                      <c:pt idx="40">
                        <c:v>2000</c:v>
                      </c:pt>
                      <c:pt idx="41">
                        <c:v>2001</c:v>
                      </c:pt>
                      <c:pt idx="42">
                        <c:v>2002</c:v>
                      </c:pt>
                      <c:pt idx="43">
                        <c:v>2003</c:v>
                      </c:pt>
                      <c:pt idx="44">
                        <c:v>2004</c:v>
                      </c:pt>
                      <c:pt idx="45">
                        <c:v>2005</c:v>
                      </c:pt>
                      <c:pt idx="46">
                        <c:v>2006</c:v>
                      </c:pt>
                      <c:pt idx="47">
                        <c:v>2007</c:v>
                      </c:pt>
                      <c:pt idx="48">
                        <c:v>2008</c:v>
                      </c:pt>
                      <c:pt idx="49">
                        <c:v>2009</c:v>
                      </c:pt>
                      <c:pt idx="50">
                        <c:v>2010</c:v>
                      </c:pt>
                      <c:pt idx="51">
                        <c:v>2011</c:v>
                      </c:pt>
                      <c:pt idx="52">
                        <c:v>2012</c:v>
                      </c:pt>
                      <c:pt idx="53">
                        <c:v>2013</c:v>
                      </c:pt>
                      <c:pt idx="54">
                        <c:v>2014</c:v>
                      </c:pt>
                      <c:pt idx="55">
                        <c:v>2015</c:v>
                      </c:pt>
                      <c:pt idx="56">
                        <c:v>2016</c:v>
                      </c:pt>
                      <c:pt idx="57">
                        <c:v>2017</c:v>
                      </c:pt>
                      <c:pt idx="58">
                        <c:v>2018</c:v>
                      </c:pt>
                      <c:pt idx="59">
                        <c:v>2019</c:v>
                      </c:pt>
                      <c:pt idx="60">
                        <c:v>2020</c:v>
                      </c:pt>
                      <c:pt idx="61">
                        <c:v>2021</c:v>
                      </c:pt>
                      <c:pt idx="62">
                        <c:v>2022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'Poblacion total'!$B$28:$BL$28</c15:sqref>
                        </c15:formulaRef>
                      </c:ext>
                    </c:extLst>
                    <c:numCache>
                      <c:formatCode>General</c:formatCode>
                      <c:ptCount val="63"/>
                      <c:pt idx="0">
                        <c:v>3031.4742339999998</c:v>
                      </c:pt>
                      <c:pt idx="1">
                        <c:v>3072.421801</c:v>
                      </c:pt>
                      <c:pt idx="2">
                        <c:v>3126.849612</c:v>
                      </c:pt>
                      <c:pt idx="3">
                        <c:v>3193.4288940000001</c:v>
                      </c:pt>
                      <c:pt idx="4">
                        <c:v>3260.4419250000001</c:v>
                      </c:pt>
                      <c:pt idx="5">
                        <c:v>3328.209022</c:v>
                      </c:pt>
                      <c:pt idx="6">
                        <c:v>3398.4802800000002</c:v>
                      </c:pt>
                      <c:pt idx="7">
                        <c:v>3468.3705260000002</c:v>
                      </c:pt>
                      <c:pt idx="8">
                        <c:v>3540.1640229999998</c:v>
                      </c:pt>
                      <c:pt idx="9">
                        <c:v>3614.5728349999999</c:v>
                      </c:pt>
                      <c:pt idx="10">
                        <c:v>3690.2099600000001</c:v>
                      </c:pt>
                      <c:pt idx="11">
                        <c:v>3767.9300010000002</c:v>
                      </c:pt>
                      <c:pt idx="12">
                        <c:v>3843.6075740000001</c:v>
                      </c:pt>
                      <c:pt idx="13">
                        <c:v>3920.0174099999999</c:v>
                      </c:pt>
                      <c:pt idx="14">
                        <c:v>3995.8883679999999</c:v>
                      </c:pt>
                      <c:pt idx="15">
                        <c:v>4070.0222490000001</c:v>
                      </c:pt>
                      <c:pt idx="16">
                        <c:v>4143.091942</c:v>
                      </c:pt>
                      <c:pt idx="17">
                        <c:v>4215.8263639999996</c:v>
                      </c:pt>
                      <c:pt idx="18">
                        <c:v>4289.7958619999999</c:v>
                      </c:pt>
                      <c:pt idx="19">
                        <c:v>4365.7422770000003</c:v>
                      </c:pt>
                      <c:pt idx="20">
                        <c:v>4442.3482789999998</c:v>
                      </c:pt>
                      <c:pt idx="21">
                        <c:v>4520.9173499999997</c:v>
                      </c:pt>
                      <c:pt idx="22">
                        <c:v>4602.7013349999997</c:v>
                      </c:pt>
                      <c:pt idx="23">
                        <c:v>4684.8756270000003</c:v>
                      </c:pt>
                      <c:pt idx="24">
                        <c:v>4766.6408810000003</c:v>
                      </c:pt>
                      <c:pt idx="25">
                        <c:v>4850.0769229999996</c:v>
                      </c:pt>
                      <c:pt idx="26">
                        <c:v>4936.0065020000002</c:v>
                      </c:pt>
                      <c:pt idx="27">
                        <c:v>5024.2893459999996</c:v>
                      </c:pt>
                      <c:pt idx="28">
                        <c:v>5113.3878779999995</c:v>
                      </c:pt>
                      <c:pt idx="29">
                        <c:v>5202.5825340000001</c:v>
                      </c:pt>
                      <c:pt idx="30">
                        <c:v>5293.3954670000003</c:v>
                      </c:pt>
                      <c:pt idx="31">
                        <c:v>5382.5369289999999</c:v>
                      </c:pt>
                      <c:pt idx="32">
                        <c:v>5470.1645769999996</c:v>
                      </c:pt>
                      <c:pt idx="33">
                        <c:v>5556.623321</c:v>
                      </c:pt>
                      <c:pt idx="34">
                        <c:v>5642.046034</c:v>
                      </c:pt>
                      <c:pt idx="35">
                        <c:v>5726.7364879999996</c:v>
                      </c:pt>
                      <c:pt idx="36">
                        <c:v>5811.5802020000001</c:v>
                      </c:pt>
                      <c:pt idx="37">
                        <c:v>5896.0559620000004</c:v>
                      </c:pt>
                      <c:pt idx="38">
                        <c:v>5979.7265589999997</c:v>
                      </c:pt>
                      <c:pt idx="39">
                        <c:v>6062.2888499999999</c:v>
                      </c:pt>
                      <c:pt idx="40">
                        <c:v>6144.3214619999999</c:v>
                      </c:pt>
                      <c:pt idx="41">
                        <c:v>6226.348086</c:v>
                      </c:pt>
                      <c:pt idx="42">
                        <c:v>6308.1409700000004</c:v>
                      </c:pt>
                      <c:pt idx="43">
                        <c:v>6389.4624960000001</c:v>
                      </c:pt>
                      <c:pt idx="44">
                        <c:v>6470.9243459999998</c:v>
                      </c:pt>
                      <c:pt idx="45">
                        <c:v>6552.7004479999996</c:v>
                      </c:pt>
                      <c:pt idx="46">
                        <c:v>6635.1103670000002</c:v>
                      </c:pt>
                      <c:pt idx="47">
                        <c:v>6717.8783409999996</c:v>
                      </c:pt>
                      <c:pt idx="48">
                        <c:v>6801.7100190000001</c:v>
                      </c:pt>
                      <c:pt idx="49">
                        <c:v>6885.8497850000003</c:v>
                      </c:pt>
                      <c:pt idx="50">
                        <c:v>6970.0387199999996</c:v>
                      </c:pt>
                      <c:pt idx="51">
                        <c:v>7053.9945969999999</c:v>
                      </c:pt>
                      <c:pt idx="52">
                        <c:v>7141.4878689999996</c:v>
                      </c:pt>
                      <c:pt idx="53">
                        <c:v>7229.731581</c:v>
                      </c:pt>
                      <c:pt idx="54">
                        <c:v>7317.9704840000004</c:v>
                      </c:pt>
                      <c:pt idx="55">
                        <c:v>7405.2778630000003</c:v>
                      </c:pt>
                      <c:pt idx="56">
                        <c:v>7492.1568809999999</c:v>
                      </c:pt>
                      <c:pt idx="57">
                        <c:v>7578.220703</c:v>
                      </c:pt>
                      <c:pt idx="58">
                        <c:v>7661.7766119999997</c:v>
                      </c:pt>
                      <c:pt idx="59">
                        <c:v>7742.6822179999999</c:v>
                      </c:pt>
                      <c:pt idx="60">
                        <c:v>7820.9637750000002</c:v>
                      </c:pt>
                      <c:pt idx="61">
                        <c:v>7888.1612969999996</c:v>
                      </c:pt>
                      <c:pt idx="62">
                        <c:v>7951.1495459999996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A8D3-4F5E-8A61-7C767D740C26}"/>
                  </c:ext>
                </c:extLst>
              </c15:ser>
            </c15:filteredLineSeries>
          </c:ext>
        </c:extLst>
      </c:lineChart>
      <c:catAx>
        <c:axId val="-185119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100" baseline="0">
                <a:solidFill>
                  <a:schemeClr val="lt1"/>
                </a:solidFill>
                <a:latin typeface="Libre Franklin" pitchFamily="2" charset="0"/>
                <a:ea typeface="+mn-ea"/>
                <a:cs typeface="+mn-cs"/>
              </a:defRPr>
            </a:pPr>
            <a:endParaRPr lang="es-CL"/>
          </a:p>
        </c:txPr>
        <c:crossAx val="-1851186688"/>
        <c:crosses val="autoZero"/>
        <c:auto val="1"/>
        <c:lblAlgn val="ctr"/>
        <c:lblOffset val="100"/>
        <c:noMultiLvlLbl val="1"/>
      </c:catAx>
      <c:valAx>
        <c:axId val="-18511866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L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/>
                </a:solidFill>
                <a:latin typeface="Libre Franklin" pitchFamily="2" charset="0"/>
                <a:ea typeface="+mn-ea"/>
                <a:cs typeface="+mn-cs"/>
              </a:defRPr>
            </a:pPr>
            <a:endParaRPr lang="es-CL"/>
          </a:p>
        </c:txPr>
        <c:crossAx val="-1851194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1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s-C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1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Libre Franklin" pitchFamily="2" charset="0"/>
                <a:ea typeface="+mj-ea"/>
                <a:cs typeface="+mj-cs"/>
              </a:defRPr>
            </a:pPr>
            <a:r>
              <a:rPr lang="es-CL" sz="900" b="1">
                <a:latin typeface="Libre Franklin" pitchFamily="2" charset="0"/>
              </a:rPr>
              <a:t>Proyección PIB largo plazo (Millones USD)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Libre Franklin" pitchFamily="2" charset="0"/>
              <a:ea typeface="+mj-ea"/>
              <a:cs typeface="+mj-cs"/>
            </a:defRPr>
          </a:pPr>
          <a:endParaRPr lang="es-CL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605067732524699"/>
          <c:y val="9.7937743093584953E-2"/>
          <c:w val="0.82210959246964632"/>
          <c:h val="0.6319313013474775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'Proyección LP'!$B$42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'Proyección LP'!$A$43:$A$52</c:f>
              <c:strCache>
                <c:ptCount val="10"/>
                <c:pt idx="0">
                  <c:v>Francia</c:v>
                </c:pt>
                <c:pt idx="1">
                  <c:v>Alemania</c:v>
                </c:pt>
                <c:pt idx="2">
                  <c:v>Reino Unido</c:v>
                </c:pt>
                <c:pt idx="3">
                  <c:v>Estados Unidos</c:v>
                </c:pt>
                <c:pt idx="4">
                  <c:v>México</c:v>
                </c:pt>
                <c:pt idx="5">
                  <c:v>Japón</c:v>
                </c:pt>
                <c:pt idx="6">
                  <c:v>China</c:v>
                </c:pt>
                <c:pt idx="7">
                  <c:v>Brasil</c:v>
                </c:pt>
                <c:pt idx="8">
                  <c:v>Argentina</c:v>
                </c:pt>
                <c:pt idx="9">
                  <c:v>Chile</c:v>
                </c:pt>
              </c:strCache>
            </c:strRef>
          </c:cat>
          <c:val>
            <c:numRef>
              <c:f>'Proyección LP'!$B$43:$B$52</c:f>
              <c:numCache>
                <c:formatCode>#,##0</c:formatCode>
                <c:ptCount val="10"/>
                <c:pt idx="0">
                  <c:v>2669280</c:v>
                </c:pt>
                <c:pt idx="1">
                  <c:v>3947167</c:v>
                </c:pt>
                <c:pt idx="2">
                  <c:v>2656129</c:v>
                </c:pt>
                <c:pt idx="3">
                  <c:v>19277860</c:v>
                </c:pt>
                <c:pt idx="4">
                  <c:v>2190301</c:v>
                </c:pt>
                <c:pt idx="5">
                  <c:v>5104892</c:v>
                </c:pt>
                <c:pt idx="6">
                  <c:v>23509112</c:v>
                </c:pt>
                <c:pt idx="7">
                  <c:v>2927243</c:v>
                </c:pt>
                <c:pt idx="8">
                  <c:v>750268</c:v>
                </c:pt>
                <c:pt idx="9">
                  <c:v>413321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F1-4388-8435-95D4BD8EFF0A}"/>
            </c:ext>
          </c:extLst>
        </c:ser>
        <c:ser>
          <c:idx val="1"/>
          <c:order val="1"/>
          <c:tx>
            <c:strRef>
              <c:f>'Proyección LP'!$C$42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'Proyección LP'!$A$43:$A$52</c:f>
              <c:strCache>
                <c:ptCount val="10"/>
                <c:pt idx="0">
                  <c:v>Francia</c:v>
                </c:pt>
                <c:pt idx="1">
                  <c:v>Alemania</c:v>
                </c:pt>
                <c:pt idx="2">
                  <c:v>Reino Unido</c:v>
                </c:pt>
                <c:pt idx="3">
                  <c:v>Estados Unidos</c:v>
                </c:pt>
                <c:pt idx="4">
                  <c:v>México</c:v>
                </c:pt>
                <c:pt idx="5">
                  <c:v>Japón</c:v>
                </c:pt>
                <c:pt idx="6">
                  <c:v>China</c:v>
                </c:pt>
                <c:pt idx="7">
                  <c:v>Brasil</c:v>
                </c:pt>
                <c:pt idx="8">
                  <c:v>Argentina</c:v>
                </c:pt>
                <c:pt idx="9">
                  <c:v>Chile</c:v>
                </c:pt>
              </c:strCache>
            </c:strRef>
          </c:cat>
          <c:val>
            <c:numRef>
              <c:f>'Proyección LP'!$C$43:$C$52</c:f>
              <c:numCache>
                <c:formatCode>#,##0</c:formatCode>
                <c:ptCount val="10"/>
                <c:pt idx="0">
                  <c:v>3071890</c:v>
                </c:pt>
                <c:pt idx="1">
                  <c:v>4419373</c:v>
                </c:pt>
                <c:pt idx="2">
                  <c:v>3162138</c:v>
                </c:pt>
                <c:pt idx="3">
                  <c:v>22435530</c:v>
                </c:pt>
                <c:pt idx="4">
                  <c:v>2687380</c:v>
                </c:pt>
                <c:pt idx="5">
                  <c:v>5477318</c:v>
                </c:pt>
                <c:pt idx="6">
                  <c:v>30847740</c:v>
                </c:pt>
                <c:pt idx="7">
                  <c:v>3379235</c:v>
                </c:pt>
                <c:pt idx="8">
                  <c:v>915993</c:v>
                </c:pt>
                <c:pt idx="9">
                  <c:v>501848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F1-4388-8435-95D4BD8EFF0A}"/>
            </c:ext>
          </c:extLst>
        </c:ser>
        <c:ser>
          <c:idx val="2"/>
          <c:order val="2"/>
          <c:tx>
            <c:strRef>
              <c:f>'Proyección LP'!$D$42</c:f>
              <c:strCache>
                <c:ptCount val="1"/>
                <c:pt idx="0">
                  <c:v>2035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'Proyección LP'!$A$43:$A$52</c:f>
              <c:strCache>
                <c:ptCount val="10"/>
                <c:pt idx="0">
                  <c:v>Francia</c:v>
                </c:pt>
                <c:pt idx="1">
                  <c:v>Alemania</c:v>
                </c:pt>
                <c:pt idx="2">
                  <c:v>Reino Unido</c:v>
                </c:pt>
                <c:pt idx="3">
                  <c:v>Estados Unidos</c:v>
                </c:pt>
                <c:pt idx="4">
                  <c:v>México</c:v>
                </c:pt>
                <c:pt idx="5">
                  <c:v>Japón</c:v>
                </c:pt>
                <c:pt idx="6">
                  <c:v>China</c:v>
                </c:pt>
                <c:pt idx="7">
                  <c:v>Brasil</c:v>
                </c:pt>
                <c:pt idx="8">
                  <c:v>Argentina</c:v>
                </c:pt>
                <c:pt idx="9">
                  <c:v>Chile</c:v>
                </c:pt>
              </c:strCache>
            </c:strRef>
          </c:cat>
          <c:val>
            <c:numRef>
              <c:f>'Proyección LP'!$D$43:$D$52</c:f>
              <c:numCache>
                <c:formatCode>#,##0</c:formatCode>
                <c:ptCount val="10"/>
                <c:pt idx="0">
                  <c:v>3467468</c:v>
                </c:pt>
                <c:pt idx="1">
                  <c:v>4721863</c:v>
                </c:pt>
                <c:pt idx="2">
                  <c:v>3588162</c:v>
                </c:pt>
                <c:pt idx="3">
                  <c:v>26178950</c:v>
                </c:pt>
                <c:pt idx="4">
                  <c:v>3446378</c:v>
                </c:pt>
                <c:pt idx="5">
                  <c:v>5787177</c:v>
                </c:pt>
                <c:pt idx="6">
                  <c:v>42587530</c:v>
                </c:pt>
                <c:pt idx="7">
                  <c:v>4126441</c:v>
                </c:pt>
                <c:pt idx="8">
                  <c:v>1141795</c:v>
                </c:pt>
                <c:pt idx="9">
                  <c:v>590607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6F1-4388-8435-95D4BD8EFF0A}"/>
            </c:ext>
          </c:extLst>
        </c:ser>
        <c:ser>
          <c:idx val="3"/>
          <c:order val="3"/>
          <c:tx>
            <c:strRef>
              <c:f>'Proyección LP'!$E$42</c:f>
              <c:strCache>
                <c:ptCount val="1"/>
                <c:pt idx="0">
                  <c:v>2045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'Proyección LP'!$A$43:$A$52</c:f>
              <c:strCache>
                <c:ptCount val="10"/>
                <c:pt idx="0">
                  <c:v>Francia</c:v>
                </c:pt>
                <c:pt idx="1">
                  <c:v>Alemania</c:v>
                </c:pt>
                <c:pt idx="2">
                  <c:v>Reino Unido</c:v>
                </c:pt>
                <c:pt idx="3">
                  <c:v>Estados Unidos</c:v>
                </c:pt>
                <c:pt idx="4">
                  <c:v>México</c:v>
                </c:pt>
                <c:pt idx="5">
                  <c:v>Japón</c:v>
                </c:pt>
                <c:pt idx="6">
                  <c:v>China</c:v>
                </c:pt>
                <c:pt idx="7">
                  <c:v>Brasil</c:v>
                </c:pt>
                <c:pt idx="8">
                  <c:v>Argentina</c:v>
                </c:pt>
                <c:pt idx="9">
                  <c:v>Chile</c:v>
                </c:pt>
              </c:strCache>
            </c:strRef>
          </c:cat>
          <c:val>
            <c:numRef>
              <c:f>'Proyección LP'!$E$43:$E$52</c:f>
              <c:numCache>
                <c:formatCode>#,##0</c:formatCode>
                <c:ptCount val="10"/>
                <c:pt idx="0">
                  <c:v>3903525</c:v>
                </c:pt>
                <c:pt idx="1">
                  <c:v>5131040</c:v>
                </c:pt>
                <c:pt idx="2">
                  <c:v>4019669</c:v>
                </c:pt>
                <c:pt idx="3">
                  <c:v>30040560</c:v>
                </c:pt>
                <c:pt idx="4">
                  <c:v>4225422</c:v>
                </c:pt>
                <c:pt idx="5">
                  <c:v>5992860</c:v>
                </c:pt>
                <c:pt idx="6">
                  <c:v>51216270</c:v>
                </c:pt>
                <c:pt idx="7">
                  <c:v>4844926</c:v>
                </c:pt>
                <c:pt idx="8">
                  <c:v>1350377</c:v>
                </c:pt>
                <c:pt idx="9">
                  <c:v>656738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6F1-4388-8435-95D4BD8EFF0A}"/>
            </c:ext>
          </c:extLst>
        </c:ser>
        <c:ser>
          <c:idx val="4"/>
          <c:order val="4"/>
          <c:tx>
            <c:strRef>
              <c:f>'Proyección LP'!$F$42</c:f>
              <c:strCache>
                <c:ptCount val="1"/>
                <c:pt idx="0">
                  <c:v>2055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'Proyección LP'!$A$43:$A$52</c:f>
              <c:strCache>
                <c:ptCount val="10"/>
                <c:pt idx="0">
                  <c:v>Francia</c:v>
                </c:pt>
                <c:pt idx="1">
                  <c:v>Alemania</c:v>
                </c:pt>
                <c:pt idx="2">
                  <c:v>Reino Unido</c:v>
                </c:pt>
                <c:pt idx="3">
                  <c:v>Estados Unidos</c:v>
                </c:pt>
                <c:pt idx="4">
                  <c:v>México</c:v>
                </c:pt>
                <c:pt idx="5">
                  <c:v>Japón</c:v>
                </c:pt>
                <c:pt idx="6">
                  <c:v>China</c:v>
                </c:pt>
                <c:pt idx="7">
                  <c:v>Brasil</c:v>
                </c:pt>
                <c:pt idx="8">
                  <c:v>Argentina</c:v>
                </c:pt>
                <c:pt idx="9">
                  <c:v>Chile</c:v>
                </c:pt>
              </c:strCache>
            </c:strRef>
          </c:cat>
          <c:val>
            <c:numRef>
              <c:f>'Proyección LP'!$F$43:$F$52</c:f>
              <c:numCache>
                <c:formatCode>#,##0</c:formatCode>
                <c:ptCount val="10"/>
                <c:pt idx="0">
                  <c:v>4424836</c:v>
                </c:pt>
                <c:pt idx="1">
                  <c:v>5609415</c:v>
                </c:pt>
                <c:pt idx="2">
                  <c:v>4494356</c:v>
                </c:pt>
                <c:pt idx="3">
                  <c:v>34276180</c:v>
                </c:pt>
                <c:pt idx="4">
                  <c:v>5013762</c:v>
                </c:pt>
                <c:pt idx="5">
                  <c:v>6174422</c:v>
                </c:pt>
                <c:pt idx="6">
                  <c:v>58410030</c:v>
                </c:pt>
                <c:pt idx="7">
                  <c:v>5462319</c:v>
                </c:pt>
                <c:pt idx="8">
                  <c:v>1568151</c:v>
                </c:pt>
                <c:pt idx="9">
                  <c:v>707932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6F1-4388-8435-95D4BD8EFF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851189408"/>
        <c:axId val="-1851193760"/>
        <c:axId val="-1895020400"/>
      </c:bar3DChart>
      <c:catAx>
        <c:axId val="-1851189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Libre Franklin" pitchFamily="2" charset="0"/>
                <a:ea typeface="+mn-ea"/>
                <a:cs typeface="+mn-cs"/>
              </a:defRPr>
            </a:pPr>
            <a:endParaRPr lang="es-CL"/>
          </a:p>
        </c:txPr>
        <c:crossAx val="-1851193760"/>
        <c:crosses val="autoZero"/>
        <c:auto val="1"/>
        <c:lblAlgn val="ctr"/>
        <c:lblOffset val="100"/>
        <c:noMultiLvlLbl val="0"/>
      </c:catAx>
      <c:valAx>
        <c:axId val="-1851193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Libre Franklin" pitchFamily="2" charset="0"/>
                <a:ea typeface="+mn-ea"/>
                <a:cs typeface="+mn-cs"/>
              </a:defRPr>
            </a:pPr>
            <a:endParaRPr lang="es-CL"/>
          </a:p>
        </c:txPr>
        <c:crossAx val="-1851189408"/>
        <c:crosses val="autoZero"/>
        <c:crossBetween val="between"/>
      </c:valAx>
      <c:serAx>
        <c:axId val="-18950204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Libre Franklin" pitchFamily="2" charset="0"/>
                <a:ea typeface="+mn-ea"/>
                <a:cs typeface="+mn-cs"/>
              </a:defRPr>
            </a:pPr>
            <a:endParaRPr lang="es-CL"/>
          </a:p>
        </c:txPr>
        <c:crossAx val="-185119376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Libre Franklin" pitchFamily="2" charset="0"/>
              <a:ea typeface="+mn-ea"/>
              <a:cs typeface="+mn-cs"/>
            </a:defRPr>
          </a:pPr>
          <a:endParaRPr lang="es-C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Libre Franklin" pitchFamily="2" charset="0"/>
                <a:ea typeface="+mn-ea"/>
                <a:cs typeface="+mn-cs"/>
              </a:defRPr>
            </a:pPr>
            <a:r>
              <a:rPr lang="es-CL" sz="900" b="1">
                <a:latin typeface="Libre Franklin" pitchFamily="2" charset="0"/>
              </a:rPr>
              <a:t>  Multiplicacion del PIB al 2055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Libre Franklin" pitchFamily="2" charset="0"/>
              <a:ea typeface="+mn-ea"/>
              <a:cs typeface="+mn-cs"/>
            </a:defRPr>
          </a:pPr>
          <a:endParaRPr lang="es-C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'Proyección LP'!$B$58</c:f>
              <c:strCache>
                <c:ptCount val="1"/>
                <c:pt idx="0">
                  <c:v>  +35 años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5B3-4392-9164-73B924A011E9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5B3-4392-9164-73B924A011E9}"/>
              </c:ext>
            </c:extLst>
          </c:dPt>
          <c:cat>
            <c:strRef>
              <c:f>'Proyección LP'!$A$59:$A$68</c:f>
              <c:strCache>
                <c:ptCount val="10"/>
                <c:pt idx="0">
                  <c:v>China</c:v>
                </c:pt>
                <c:pt idx="1">
                  <c:v>México</c:v>
                </c:pt>
                <c:pt idx="2">
                  <c:v>Argentina</c:v>
                </c:pt>
                <c:pt idx="3">
                  <c:v>Brasil</c:v>
                </c:pt>
                <c:pt idx="4">
                  <c:v>EE.UU</c:v>
                </c:pt>
                <c:pt idx="5">
                  <c:v>Chile</c:v>
                </c:pt>
                <c:pt idx="6">
                  <c:v>Reino Unido</c:v>
                </c:pt>
                <c:pt idx="7">
                  <c:v>Francia</c:v>
                </c:pt>
                <c:pt idx="8">
                  <c:v>Alemania</c:v>
                </c:pt>
                <c:pt idx="9">
                  <c:v>Japón</c:v>
                </c:pt>
              </c:strCache>
            </c:strRef>
          </c:cat>
          <c:val>
            <c:numRef>
              <c:f>'Proyección LP'!$B$59:$B$68</c:f>
              <c:numCache>
                <c:formatCode>General</c:formatCode>
                <c:ptCount val="10"/>
                <c:pt idx="0">
                  <c:v>2.4845698127602609</c:v>
                </c:pt>
                <c:pt idx="1">
                  <c:v>2.2890744240175209</c:v>
                </c:pt>
                <c:pt idx="2">
                  <c:v>2.0901211300495288</c:v>
                </c:pt>
                <c:pt idx="3">
                  <c:v>1.8660285463147406</c:v>
                </c:pt>
                <c:pt idx="4">
                  <c:v>1.7780075174319141</c:v>
                </c:pt>
                <c:pt idx="5">
                  <c:v>1.7127898171155107</c:v>
                </c:pt>
                <c:pt idx="6">
                  <c:v>1.6920699258206209</c:v>
                </c:pt>
                <c:pt idx="7">
                  <c:v>1.6576889648144819</c:v>
                </c:pt>
                <c:pt idx="8">
                  <c:v>1.4211243152367254</c:v>
                </c:pt>
                <c:pt idx="9">
                  <c:v>1.2095107986613625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5B3-4392-9164-73B924A011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851195936"/>
        <c:axId val="-1851188864"/>
      </c:barChart>
      <c:catAx>
        <c:axId val="-1851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Libre Franklin" pitchFamily="2" charset="0"/>
                <a:ea typeface="+mn-ea"/>
                <a:cs typeface="+mn-cs"/>
              </a:defRPr>
            </a:pPr>
            <a:endParaRPr lang="es-CL"/>
          </a:p>
        </c:txPr>
        <c:crossAx val="-1851188864"/>
        <c:crosses val="autoZero"/>
        <c:auto val="1"/>
        <c:lblAlgn val="ctr"/>
        <c:lblOffset val="100"/>
        <c:noMultiLvlLbl val="0"/>
      </c:catAx>
      <c:valAx>
        <c:axId val="-1851188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Libre Franklin" pitchFamily="2" charset="0"/>
                <a:ea typeface="+mn-ea"/>
                <a:cs typeface="+mn-cs"/>
              </a:defRPr>
            </a:pPr>
            <a:endParaRPr lang="es-CL"/>
          </a:p>
        </c:txPr>
        <c:crossAx val="-1851195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9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/>
        </a:solidFill>
        <a:round/>
      </a:ln>
    </cs:spPr>
    <cs:defRPr sz="1197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E862C18-7D9C-6E98-CE43-625B0A70E8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9D9D36F-87D8-F435-BA4A-BA42B9ED82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0D7B5-8BD1-0343-9987-96CBA8519325}" type="datetimeFigureOut">
              <a:rPr lang="es-CL" smtClean="0"/>
              <a:t>15-12-23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EDA2835-E8CF-C4C0-3DEB-F69A386501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9D9176C-39D2-AD16-9C51-9F78C885E9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1AF95-D37A-7B43-98A5-5E96F8C84FE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941362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36616-CE6A-3F42-BB23-8688678AE03F}" type="datetimeFigureOut">
              <a:rPr lang="es-ES_tradnl" smtClean="0"/>
              <a:t>15/12/23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DAE3B-EC93-FF41-B264-A4F371DC5FA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9059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2DAE3B-EC93-FF41-B264-A4F371DC5FAD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27248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2DAE3B-EC93-FF41-B264-A4F371DC5FAD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96503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2DAE3B-EC93-FF41-B264-A4F371DC5FAD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3943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2DAE3B-EC93-FF41-B264-A4F371DC5FAD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13223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2DAE3B-EC93-FF41-B264-A4F371DC5FAD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33358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2DAE3B-EC93-FF41-B264-A4F371DC5FAD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8071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2DAE3B-EC93-FF41-B264-A4F371DC5FAD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42771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rta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D10B83-DC68-9CB3-26B7-4BF431E64A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339259"/>
            <a:ext cx="10515600" cy="837710"/>
          </a:xfr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TÍTULO DE PRESENTACIÓN</a:t>
            </a:r>
            <a:endParaRPr lang="es-CL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4EF85A1B-74A0-E128-CE32-50B638FB71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2212" y="3264816"/>
            <a:ext cx="6427574" cy="346738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 dirty="0"/>
              <a:t>Bajada lorem ipsum dolor sit amet</a:t>
            </a:r>
            <a:endParaRPr lang="es-CL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D3EAE4C3-C21C-0F74-3775-DD3486554F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01379" y="1989474"/>
            <a:ext cx="3989238" cy="261938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 dirty="0"/>
              <a:t>Epígrafe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71419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ortadill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D10B83-DC68-9CB3-26B7-4BF431E64A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279843"/>
            <a:ext cx="10515600" cy="837710"/>
          </a:xfrm>
        </p:spPr>
        <p:txBody>
          <a:bodyPr>
            <a:normAutofit/>
          </a:bodyPr>
          <a:lstStyle>
            <a:lvl1pPr algn="ctr">
              <a:defRPr sz="46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Título de lámina</a:t>
            </a:r>
            <a:endParaRPr lang="es-CL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4EF85A1B-74A0-E128-CE32-50B638FB71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01159" y="3264816"/>
            <a:ext cx="3789682" cy="34673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B4581"/>
                </a:solidFill>
              </a:defRPr>
            </a:lvl1pPr>
          </a:lstStyle>
          <a:p>
            <a:pPr lvl="0"/>
            <a:r>
              <a:rPr lang="es-MX" dirty="0"/>
              <a:t>Bajada de lámina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50640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ámina interior_op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1A2E76-457B-7287-B7E9-E9E0C0329FC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23078"/>
            <a:ext cx="10515600" cy="518388"/>
          </a:xfrm>
        </p:spPr>
        <p:txBody>
          <a:bodyPr>
            <a:normAutofit/>
          </a:bodyPr>
          <a:lstStyle>
            <a:lvl1pPr marL="0" indent="0">
              <a:buNone/>
              <a:defRPr sz="40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lámina</a:t>
            </a:r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98520361-BD56-4E8E-9CB5-6FC8EDEDDB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1113" y="1991656"/>
            <a:ext cx="7569200" cy="3584575"/>
          </a:xfr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 dirty="0"/>
              <a:t>Texto de lámina. Lorem ipsum dolor sit amet.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594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ámina interior_op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1A2E76-457B-7287-B7E9-E9E0C0329FC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23078"/>
            <a:ext cx="10515600" cy="518388"/>
          </a:xfrm>
        </p:spPr>
        <p:txBody>
          <a:bodyPr>
            <a:normAutofit/>
          </a:bodyPr>
          <a:lstStyle>
            <a:lvl1pPr marL="0" indent="0">
              <a:buNone/>
              <a:defRPr sz="40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lámina</a:t>
            </a:r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98520361-BD56-4E8E-9CB5-6FC8EDEDDB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1113" y="1991656"/>
            <a:ext cx="7569200" cy="3584575"/>
          </a:xfr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 dirty="0"/>
              <a:t>Texto de lámina. Lorem ipsum dolor sit amet.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4552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79EC74-3BED-0EC0-A81D-ABF62D8EA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85090"/>
            <a:ext cx="5181600" cy="4351338"/>
          </a:xfrm>
        </p:spPr>
        <p:txBody>
          <a:bodyPr/>
          <a:lstStyle/>
          <a:p>
            <a:pPr lvl="0"/>
            <a:endParaRPr lang="es-CL" dirty="0"/>
          </a:p>
        </p:txBody>
      </p:sp>
      <p:sp>
        <p:nvSpPr>
          <p:cNvPr id="11" name="Marcador de texto 9">
            <a:extLst>
              <a:ext uri="{FF2B5EF4-FFF2-40B4-BE49-F238E27FC236}">
                <a16:creationId xmlns:a16="http://schemas.microsoft.com/office/drawing/2014/main" id="{FFDD4098-A489-3EDD-9C9D-BD18C95612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00" y="1484313"/>
            <a:ext cx="5181600" cy="4351337"/>
          </a:xfrm>
        </p:spPr>
        <p:txBody>
          <a:bodyPr/>
          <a:lstStyle>
            <a:lvl1pPr>
              <a:defRPr sz="2400">
                <a:solidFill>
                  <a:srgbClr val="0C4581"/>
                </a:solidFill>
              </a:defRPr>
            </a:lvl1pPr>
            <a:lvl2pPr>
              <a:defRPr sz="2000">
                <a:solidFill>
                  <a:srgbClr val="0C4581"/>
                </a:solidFill>
              </a:defRPr>
            </a:lvl2pPr>
            <a:lvl3pPr>
              <a:defRPr sz="1800">
                <a:solidFill>
                  <a:srgbClr val="0C4581"/>
                </a:solidFill>
              </a:defRPr>
            </a:lvl3pPr>
            <a:lvl4pPr>
              <a:defRPr sz="1600">
                <a:solidFill>
                  <a:srgbClr val="0C4581"/>
                </a:solidFill>
              </a:defRPr>
            </a:lvl4pPr>
            <a:lvl5pPr>
              <a:defRPr sz="1600">
                <a:solidFill>
                  <a:srgbClr val="0C4581"/>
                </a:solidFill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L" dirty="0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D3881AA8-46B6-8B1C-2BFD-E829BBDBE92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831850" y="623078"/>
            <a:ext cx="10515600" cy="518388"/>
          </a:xfrm>
        </p:spPr>
        <p:txBody>
          <a:bodyPr>
            <a:normAutofit/>
          </a:bodyPr>
          <a:lstStyle>
            <a:lvl1pPr marL="0" indent="0">
              <a:buNone/>
              <a:defRPr sz="40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84165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er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072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2A67B-D9DE-4C05-BC62-E3DC965170E4}" type="datetimeFigureOut">
              <a:rPr lang="es-CL" smtClean="0"/>
              <a:t>15-12-23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4019E-8EE7-4670-B43C-E4CC1B9B774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6630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F848F8-26B5-48A8-BBF1-6B90D789F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B852A8-C541-47CC-9A3F-AF4CF1E2D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30AB7C-BF20-4B21-B397-2E32BDD8E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6B01-89F9-4DBC-A5CF-1A35F1AAD23E}" type="datetimeFigureOut">
              <a:rPr lang="es-CL" smtClean="0"/>
              <a:t>15-12-23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AA6BDD-0494-4FFD-8514-B185F5B4E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0EF03E-E888-43ED-B60E-5B22BDF1F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65F5-DB62-460B-B815-CE565453396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0300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7F2359B-04E4-01ED-689A-93A1663A0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dirty="0"/>
              <a:t>Haz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5BCEEC-C96B-0DC0-4290-32F18394F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L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E2851F-2CF1-6901-1409-D84ED8AA56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5C7F5-E518-4449-946A-19B136B5AE60}" type="datetimeFigureOut">
              <a:rPr lang="es-CL" smtClean="0"/>
              <a:t>15-12-23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2B1A28-07FD-79E1-FE0A-90EE1D5E27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DA1963-E09C-389D-ABAF-717B8D7A1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97A0-6419-AF42-932A-B78F8253A79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094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62" r:id="rId4"/>
    <p:sldLayoutId id="2147483652" r:id="rId5"/>
    <p:sldLayoutId id="2147483663" r:id="rId6"/>
    <p:sldLayoutId id="2147483664" r:id="rId7"/>
    <p:sldLayoutId id="214748366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F192F-BA96-5ED3-CCE0-0FAC920CF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6446" y="2426345"/>
            <a:ext cx="6923314" cy="837710"/>
          </a:xfrm>
        </p:spPr>
        <p:txBody>
          <a:bodyPr>
            <a:noAutofit/>
          </a:bodyPr>
          <a:lstStyle/>
          <a:p>
            <a:r>
              <a:rPr lang="es-CL" sz="3200" dirty="0"/>
              <a:t>PROPUESTA </a:t>
            </a:r>
            <a:br>
              <a:rPr lang="es-CL" sz="3200" dirty="0"/>
            </a:br>
            <a:r>
              <a:rPr lang="es-CL" sz="2400" dirty="0"/>
              <a:t>FOCUS GROUP DIRIGIDO AL</a:t>
            </a:r>
            <a:br>
              <a:rPr lang="es-CL" sz="2400" dirty="0"/>
            </a:br>
            <a:r>
              <a:rPr lang="es-CL" sz="2400" dirty="0"/>
              <a:t>COMITÉ EXPERTO ASESOR</a:t>
            </a:r>
            <a:endParaRPr lang="es-CL" sz="32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F923959-C970-D2C3-6103-CB887E17C1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70868" y="5375738"/>
            <a:ext cx="2790701" cy="346738"/>
          </a:xfrm>
        </p:spPr>
        <p:txBody>
          <a:bodyPr/>
          <a:lstStyle/>
          <a:p>
            <a:r>
              <a:rPr lang="es-ES" sz="1800" dirty="0"/>
              <a:t>Noviembre, 2023</a:t>
            </a:r>
            <a:endParaRPr lang="es-CL" sz="1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FECFD46-8FF9-FB03-0EAB-A60A6C6D3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005" y="4080156"/>
            <a:ext cx="1430851" cy="14308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05" y="220373"/>
            <a:ext cx="4720281" cy="196678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612" y="4078107"/>
            <a:ext cx="1575602" cy="14329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970" y="4078108"/>
            <a:ext cx="1576589" cy="143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865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661" y="489628"/>
            <a:ext cx="10515600" cy="816657"/>
          </a:xfrm>
        </p:spPr>
        <p:txBody>
          <a:bodyPr>
            <a:normAutofit/>
          </a:bodyPr>
          <a:lstStyle/>
          <a:p>
            <a:r>
              <a:rPr lang="es-CL" sz="3200" dirty="0">
                <a:latin typeface="+mn-lt"/>
              </a:rPr>
              <a:t>METODOLOGÍA DE TRABAJO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5661" y="1398813"/>
            <a:ext cx="10593433" cy="4584544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s-CL" sz="2400" dirty="0">
                <a:latin typeface="+mn-lt"/>
              </a:rPr>
              <a:t>2 ciclos de Focus </a:t>
            </a:r>
            <a:r>
              <a:rPr lang="es-CL" sz="2400" dirty="0" err="1">
                <a:latin typeface="+mn-lt"/>
              </a:rPr>
              <a:t>Group</a:t>
            </a:r>
            <a:r>
              <a:rPr lang="es-CL" sz="2400" dirty="0">
                <a:latin typeface="+mn-lt"/>
              </a:rPr>
              <a:t>, de dos horas de duración cada uno, en base a preguntas </a:t>
            </a:r>
            <a:r>
              <a:rPr lang="es-CL" sz="2400">
                <a:latin typeface="+mn-lt"/>
              </a:rPr>
              <a:t>abiertas.</a:t>
            </a:r>
          </a:p>
          <a:p>
            <a:pPr algn="just"/>
            <a:endParaRPr lang="es-CL" sz="2400" dirty="0">
              <a:latin typeface="+mn-lt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sz="2400" dirty="0">
                <a:latin typeface="+mn-lt"/>
              </a:rPr>
              <a:t>Para cada pregunta se dará un momento de reflexión personal y luego se abrirá el espacio para que cada participante exponga sus ideas en plenario.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sz="2400" dirty="0">
                <a:latin typeface="+mn-lt"/>
              </a:rPr>
              <a:t>La información que se levante en la sesión será registrada y sistematizada por el equipo consultor y tiene un carácter confidencial.</a:t>
            </a:r>
          </a:p>
          <a:p>
            <a:pPr algn="just"/>
            <a:endParaRPr lang="es-CL" sz="2400" dirty="0">
              <a:latin typeface="+mn-lt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sz="2400" dirty="0">
                <a:latin typeface="+mn-lt"/>
              </a:rPr>
              <a:t>Se solicita autorización para grabar la sesión.</a:t>
            </a: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b="1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1930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4103" y="446084"/>
            <a:ext cx="9587766" cy="810222"/>
          </a:xfrm>
        </p:spPr>
        <p:txBody>
          <a:bodyPr>
            <a:normAutofit/>
          </a:bodyPr>
          <a:lstStyle/>
          <a:p>
            <a:pPr marL="514350" indent="-514350" algn="ctr">
              <a:lnSpc>
                <a:spcPct val="100000"/>
              </a:lnSpc>
              <a:buFont typeface="+mj-lt"/>
              <a:buAutoNum type="arabicPeriod"/>
            </a:pPr>
            <a:r>
              <a:rPr lang="es-CL" sz="2000" b="0" i="0" dirty="0">
                <a:effectLst/>
                <a:latin typeface="+mn-lt"/>
              </a:rPr>
              <a:t>¿Cuál es su visión para el futuro (próximos 30 años) en términos de avances y desarrollo del país?</a:t>
            </a:r>
          </a:p>
        </p:txBody>
      </p:sp>
      <p:sp>
        <p:nvSpPr>
          <p:cNvPr id="8" name="2 Marcador de contenido">
            <a:extLst>
              <a:ext uri="{FF2B5EF4-FFF2-40B4-BE49-F238E27FC236}">
                <a16:creationId xmlns:a16="http://schemas.microsoft.com/office/drawing/2014/main" id="{12CDF1A5-3D0A-C168-91BF-184D6F593B6D}"/>
              </a:ext>
            </a:extLst>
          </p:cNvPr>
          <p:cNvSpPr txBox="1">
            <a:spLocks/>
          </p:cNvSpPr>
          <p:nvPr/>
        </p:nvSpPr>
        <p:spPr>
          <a:xfrm>
            <a:off x="452120" y="1256306"/>
            <a:ext cx="11349355" cy="5468344"/>
          </a:xfrm>
          <a:prstGeom prst="rect">
            <a:avLst/>
          </a:prstGeom>
          <a:solidFill>
            <a:schemeClr val="accent1">
              <a:lumMod val="20000"/>
              <a:lumOff val="8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spcBef>
                <a:spcPts val="600"/>
              </a:spcBef>
              <a:spcAft>
                <a:spcPts val="600"/>
              </a:spcAft>
              <a:defRPr sz="1200">
                <a:solidFill>
                  <a:srgbClr val="002060"/>
                </a:solidFill>
                <a:latin typeface="National Regular" panose="02000503000000020004" pitchFamily="50" charset="0"/>
                <a:ea typeface="National Regular" panose="02000503000000020004" pitchFamily="50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val="182520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6427" y="334508"/>
            <a:ext cx="10363201" cy="113234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s-CL" sz="2400" b="0" dirty="0">
                <a:latin typeface="+mn-lt"/>
              </a:rPr>
              <a:t>2. ¿Cómo imaginan el país de aquí a 30 años desde la mirada del desarrollo de los servicios de infraestructura?</a:t>
            </a:r>
          </a:p>
        </p:txBody>
      </p:sp>
      <p:sp>
        <p:nvSpPr>
          <p:cNvPr id="8" name="2 Marcador de contenido">
            <a:extLst>
              <a:ext uri="{FF2B5EF4-FFF2-40B4-BE49-F238E27FC236}">
                <a16:creationId xmlns:a16="http://schemas.microsoft.com/office/drawing/2014/main" id="{12CDF1A5-3D0A-C168-91BF-184D6F593B6D}"/>
              </a:ext>
            </a:extLst>
          </p:cNvPr>
          <p:cNvSpPr txBox="1">
            <a:spLocks/>
          </p:cNvSpPr>
          <p:nvPr/>
        </p:nvSpPr>
        <p:spPr>
          <a:xfrm>
            <a:off x="228600" y="1132341"/>
            <a:ext cx="11734799" cy="5620884"/>
          </a:xfrm>
          <a:prstGeom prst="rect">
            <a:avLst/>
          </a:prstGeom>
          <a:solidFill>
            <a:schemeClr val="accent1">
              <a:lumMod val="20000"/>
              <a:lumOff val="8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spcBef>
                <a:spcPts val="600"/>
              </a:spcBef>
              <a:spcAft>
                <a:spcPts val="600"/>
              </a:spcAft>
              <a:defRPr sz="1200">
                <a:solidFill>
                  <a:srgbClr val="002060"/>
                </a:solidFill>
                <a:latin typeface="National Regular" panose="02000503000000020004" pitchFamily="50" charset="0"/>
                <a:ea typeface="National Regular" panose="02000503000000020004" pitchFamily="50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002060"/>
              </a:buClr>
            </a:pPr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val="354138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9214" y="424314"/>
            <a:ext cx="10515600" cy="113234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s-CL" sz="2400" b="0" dirty="0">
                <a:latin typeface="+mn-lt"/>
              </a:rPr>
              <a:t>3. </a:t>
            </a:r>
            <a:r>
              <a:rPr lang="es-CL" sz="2400" b="0" dirty="0">
                <a:solidFill>
                  <a:srgbClr val="0C4581"/>
                </a:solidFill>
                <a:latin typeface="+mn-lt"/>
              </a:rPr>
              <a:t>¿Qué tendríamos que hacer como ecosistema, para llegar al estado deseado en los próximos 30 años?</a:t>
            </a:r>
          </a:p>
          <a:p>
            <a:pPr algn="ctr">
              <a:lnSpc>
                <a:spcPct val="100000"/>
              </a:lnSpc>
            </a:pPr>
            <a:endParaRPr lang="es-CL" sz="2400" b="0" dirty="0">
              <a:latin typeface="+mn-lt"/>
            </a:endParaRPr>
          </a:p>
        </p:txBody>
      </p:sp>
      <p:sp>
        <p:nvSpPr>
          <p:cNvPr id="8" name="2 Marcador de contenido">
            <a:extLst>
              <a:ext uri="{FF2B5EF4-FFF2-40B4-BE49-F238E27FC236}">
                <a16:creationId xmlns:a16="http://schemas.microsoft.com/office/drawing/2014/main" id="{12CDF1A5-3D0A-C168-91BF-184D6F593B6D}"/>
              </a:ext>
            </a:extLst>
          </p:cNvPr>
          <p:cNvSpPr txBox="1">
            <a:spLocks/>
          </p:cNvSpPr>
          <p:nvPr/>
        </p:nvSpPr>
        <p:spPr>
          <a:xfrm>
            <a:off x="495300" y="1556658"/>
            <a:ext cx="11515725" cy="5091792"/>
          </a:xfrm>
          <a:prstGeom prst="rect">
            <a:avLst/>
          </a:prstGeom>
          <a:solidFill>
            <a:schemeClr val="accent1">
              <a:lumMod val="20000"/>
              <a:lumOff val="8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spcBef>
                <a:spcPts val="600"/>
              </a:spcBef>
              <a:spcAft>
                <a:spcPts val="600"/>
              </a:spcAft>
              <a:defRPr sz="1200">
                <a:solidFill>
                  <a:srgbClr val="002060"/>
                </a:solidFill>
                <a:latin typeface="National Regular" panose="02000503000000020004" pitchFamily="50" charset="0"/>
                <a:ea typeface="National Regular" panose="02000503000000020004" pitchFamily="50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002060"/>
              </a:buClr>
            </a:pPr>
            <a:r>
              <a:rPr lang="es-C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715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282800"/>
            <a:ext cx="11827330" cy="120854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s-CL" sz="2400" b="0" dirty="0">
                <a:latin typeface="+mn-lt"/>
              </a:rPr>
              <a:t>4. </a:t>
            </a:r>
            <a:r>
              <a:rPr lang="es-ES" sz="2400" b="0" dirty="0">
                <a:solidFill>
                  <a:srgbClr val="0C4581"/>
                </a:solidFill>
                <a:latin typeface="+mn-lt"/>
              </a:rPr>
              <a:t>¿Cuáles son los servicios de infraestructura que se deben desarrollar para alcanzar el estado deseado para los próximos 30 años?</a:t>
            </a:r>
          </a:p>
          <a:p>
            <a:pPr algn="ctr">
              <a:lnSpc>
                <a:spcPct val="100000"/>
              </a:lnSpc>
            </a:pPr>
            <a:endParaRPr lang="es-CL" sz="2400" b="0" dirty="0">
              <a:latin typeface="+mn-lt"/>
            </a:endParaRPr>
          </a:p>
        </p:txBody>
      </p:sp>
      <p:sp>
        <p:nvSpPr>
          <p:cNvPr id="8" name="2 Marcador de contenido">
            <a:extLst>
              <a:ext uri="{FF2B5EF4-FFF2-40B4-BE49-F238E27FC236}">
                <a16:creationId xmlns:a16="http://schemas.microsoft.com/office/drawing/2014/main" id="{12CDF1A5-3D0A-C168-91BF-184D6F593B6D}"/>
              </a:ext>
            </a:extLst>
          </p:cNvPr>
          <p:cNvSpPr txBox="1">
            <a:spLocks/>
          </p:cNvSpPr>
          <p:nvPr/>
        </p:nvSpPr>
        <p:spPr>
          <a:xfrm>
            <a:off x="810985" y="1491343"/>
            <a:ext cx="10716986" cy="4445869"/>
          </a:xfrm>
          <a:prstGeom prst="rect">
            <a:avLst/>
          </a:prstGeom>
          <a:solidFill>
            <a:schemeClr val="accent1">
              <a:lumMod val="20000"/>
              <a:lumOff val="8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spcBef>
                <a:spcPts val="600"/>
              </a:spcBef>
              <a:spcAft>
                <a:spcPts val="600"/>
              </a:spcAft>
              <a:defRPr sz="1200">
                <a:solidFill>
                  <a:srgbClr val="002060"/>
                </a:solidFill>
                <a:latin typeface="National Regular" panose="02000503000000020004" pitchFamily="50" charset="0"/>
                <a:ea typeface="National Regular" panose="02000503000000020004" pitchFamily="50" charset="0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marL="182563" indent="-182563" algn="l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s-CL" sz="1400" dirty="0"/>
              <a:t> </a:t>
            </a:r>
          </a:p>
          <a:p>
            <a:pPr algn="l">
              <a:buClr>
                <a:srgbClr val="002060"/>
              </a:buClr>
            </a:pPr>
            <a:r>
              <a:rPr lang="es-CL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4382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661" y="489628"/>
            <a:ext cx="10515600" cy="816657"/>
          </a:xfrm>
        </p:spPr>
        <p:txBody>
          <a:bodyPr>
            <a:normAutofit/>
          </a:bodyPr>
          <a:lstStyle/>
          <a:p>
            <a:r>
              <a:rPr lang="es-CL" sz="3200" dirty="0">
                <a:latin typeface="+mn-lt"/>
              </a:rPr>
              <a:t>PRÓXIMOS PASOS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5661" y="1398813"/>
            <a:ext cx="10593433" cy="4584544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s-CL" sz="2400" dirty="0">
                <a:latin typeface="+mn-lt"/>
              </a:rPr>
              <a:t>Segundo ciclo de Focus </a:t>
            </a:r>
            <a:r>
              <a:rPr lang="es-CL" sz="2400" dirty="0" err="1">
                <a:latin typeface="+mn-lt"/>
              </a:rPr>
              <a:t>Group</a:t>
            </a:r>
            <a:r>
              <a:rPr lang="es-CL" sz="2400" dirty="0">
                <a:latin typeface="+mn-lt"/>
              </a:rPr>
              <a:t> se realizará la semana del 27 de Noviembre.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endParaRPr lang="es-CL" sz="2400" dirty="0">
              <a:latin typeface="+mn-lt"/>
            </a:endParaRPr>
          </a:p>
          <a:p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sz="2400" b="1" dirty="0">
              <a:latin typeface="+mn-lt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CL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6503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9E9C5A7-187B-47A5-EAEC-423AE2DEC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752" y="2201169"/>
            <a:ext cx="1828496" cy="182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243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6081" y="562095"/>
            <a:ext cx="10515600" cy="518388"/>
          </a:xfrm>
        </p:spPr>
        <p:txBody>
          <a:bodyPr>
            <a:normAutofit fontScale="92500"/>
          </a:bodyPr>
          <a:lstStyle/>
          <a:p>
            <a:r>
              <a:rPr lang="es-CL" sz="3200" dirty="0">
                <a:latin typeface="+mn-lt"/>
              </a:rPr>
              <a:t>Documentos a revisar para análisis comparativo internacional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26081" y="1228529"/>
            <a:ext cx="11213073" cy="4265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s-ES" b="1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Países Bajos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National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Policy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Strategy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Infrastructure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Spatial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Planning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Ministry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Infrastructure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Environment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 2011.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AutoNum type="arabicPeriod" startAt="2"/>
            </a:pPr>
            <a:r>
              <a:rPr lang="es-ES" b="1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Gran Bretaña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National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Infrastructure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Strategy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 HM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Treasury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 2020.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b="1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s-ES" b="1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Costa Rica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Estrategia Económica Territorial para una Economía Inclusiva y Descarbonizada 2020-2050 en Costa Rica, Ministerio de Planificación Nacional y Política Económica, 2021.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b="1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s-ES" b="1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Australia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Australian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Infrastructure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Plan,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Infrastructure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Australia, 2021.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b="1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s-ES" b="1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Nueva Zelanda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Thirty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Year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New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Zealand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Infrastructure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Plan,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National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Infrastructure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Unit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(NIU) – </a:t>
            </a:r>
            <a:r>
              <a:rPr lang="es-ES" dirty="0" err="1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Treasury</a:t>
            </a:r>
            <a:r>
              <a:rPr lang="es-ES" dirty="0">
                <a:solidFill>
                  <a:srgbClr val="0C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 2015.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4087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2AB6AF2-ED19-4B7B-A845-2D5AE4254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4538" y="243281"/>
            <a:ext cx="6322541" cy="621624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8EF3E9E-E539-4D36-872C-D0BC412D0696}"/>
              </a:ext>
            </a:extLst>
          </p:cNvPr>
          <p:cNvSpPr txBox="1"/>
          <p:nvPr/>
        </p:nvSpPr>
        <p:spPr>
          <a:xfrm>
            <a:off x="5192589" y="4290217"/>
            <a:ext cx="24359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4400" b="1" dirty="0">
                <a:solidFill>
                  <a:srgbClr val="0C45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Imagen guía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7794616-33BD-46E2-AB02-E2ADD748D4AD}"/>
              </a:ext>
            </a:extLst>
          </p:cNvPr>
          <p:cNvSpPr txBox="1"/>
          <p:nvPr/>
        </p:nvSpPr>
        <p:spPr>
          <a:xfrm>
            <a:off x="645953" y="640007"/>
            <a:ext cx="3791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000" b="1" dirty="0">
                <a:solidFill>
                  <a:srgbClr val="0B458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Modelo propuesto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BC67C0F-6F83-4730-A1AF-D12A5931B301}"/>
              </a:ext>
            </a:extLst>
          </p:cNvPr>
          <p:cNvSpPr txBox="1"/>
          <p:nvPr/>
        </p:nvSpPr>
        <p:spPr>
          <a:xfrm>
            <a:off x="379919" y="1966407"/>
            <a:ext cx="43836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CL" sz="2800" dirty="0">
                <a:solidFill>
                  <a:srgbClr val="0C45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Inclusivo y descarbonizado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L" sz="2800" dirty="0">
                <a:solidFill>
                  <a:srgbClr val="0C45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 de nodos de innovación y economía 3D</a:t>
            </a:r>
          </a:p>
        </p:txBody>
      </p:sp>
    </p:spTree>
    <p:extLst>
      <p:ext uri="{BB962C8B-B14F-4D97-AF65-F5344CB8AC3E}">
        <p14:creationId xmlns:p14="http://schemas.microsoft.com/office/powerpoint/2010/main" val="315620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74384D1-A8A1-4D27-9A6D-B6E399F23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289" y="247438"/>
            <a:ext cx="6378040" cy="627080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7E29234-25B5-4CD0-992F-F969A909B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70" y="261176"/>
            <a:ext cx="3866712" cy="383491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703A6AA-7185-43B2-9FCB-82C063B43492}"/>
              </a:ext>
            </a:extLst>
          </p:cNvPr>
          <p:cNvSpPr txBox="1"/>
          <p:nvPr/>
        </p:nvSpPr>
        <p:spPr>
          <a:xfrm>
            <a:off x="513417" y="3136612"/>
            <a:ext cx="2173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b="1" dirty="0">
                <a:solidFill>
                  <a:srgbClr val="0C45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Diagnóstico</a:t>
            </a:r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8FF1DD33-EBA8-4985-8D00-4C8844B0FA2F}"/>
              </a:ext>
            </a:extLst>
          </p:cNvPr>
          <p:cNvSpPr/>
          <p:nvPr/>
        </p:nvSpPr>
        <p:spPr>
          <a:xfrm>
            <a:off x="1805232" y="3933655"/>
            <a:ext cx="620785" cy="427838"/>
          </a:xfrm>
          <a:prstGeom prst="downArrow">
            <a:avLst/>
          </a:prstGeom>
          <a:solidFill>
            <a:srgbClr val="0C45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45838F3-0DC0-420B-B677-547553877E27}"/>
              </a:ext>
            </a:extLst>
          </p:cNvPr>
          <p:cNvSpPr txBox="1"/>
          <p:nvPr/>
        </p:nvSpPr>
        <p:spPr>
          <a:xfrm>
            <a:off x="513417" y="4509662"/>
            <a:ext cx="3584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b="1" dirty="0">
                <a:solidFill>
                  <a:srgbClr val="0C45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Retos del modelo histórico</a:t>
            </a:r>
          </a:p>
        </p:txBody>
      </p:sp>
      <p:sp>
        <p:nvSpPr>
          <p:cNvPr id="9" name="Flecha: hacia abajo 8">
            <a:extLst>
              <a:ext uri="{FF2B5EF4-FFF2-40B4-BE49-F238E27FC236}">
                <a16:creationId xmlns:a16="http://schemas.microsoft.com/office/drawing/2014/main" id="{A1F7511E-DFDD-411B-B660-F87851E523F8}"/>
              </a:ext>
            </a:extLst>
          </p:cNvPr>
          <p:cNvSpPr/>
          <p:nvPr/>
        </p:nvSpPr>
        <p:spPr>
          <a:xfrm rot="16200000">
            <a:off x="5275100" y="5359015"/>
            <a:ext cx="620785" cy="427838"/>
          </a:xfrm>
          <a:prstGeom prst="downArrow">
            <a:avLst/>
          </a:prstGeom>
          <a:solidFill>
            <a:srgbClr val="0C458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776AF82-E993-4D1D-AF46-8816751BDC4A}"/>
              </a:ext>
            </a:extLst>
          </p:cNvPr>
          <p:cNvSpPr txBox="1"/>
          <p:nvPr/>
        </p:nvSpPr>
        <p:spPr>
          <a:xfrm>
            <a:off x="513417" y="4971327"/>
            <a:ext cx="358784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>
                <a:solidFill>
                  <a:schemeClr val="accent5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es-CL" dirty="0" err="1">
                <a:solidFill>
                  <a:srgbClr val="0C45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hiperconcentración</a:t>
            </a:r>
            <a:r>
              <a:rPr lang="es-CL" dirty="0">
                <a:solidFill>
                  <a:srgbClr val="0C45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económico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>
                <a:solidFill>
                  <a:srgbClr val="0C45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brechas debilita transición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>
                <a:solidFill>
                  <a:srgbClr val="0C45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baja sofisticación económica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>
                <a:solidFill>
                  <a:srgbClr val="0C45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precariedad laboral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>
                <a:solidFill>
                  <a:srgbClr val="0C45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costa vs. interior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F81EE5A-4EEC-4F08-A0A8-134D0EBBCB94}"/>
              </a:ext>
            </a:extLst>
          </p:cNvPr>
          <p:cNvSpPr txBox="1"/>
          <p:nvPr/>
        </p:nvSpPr>
        <p:spPr>
          <a:xfrm>
            <a:off x="5684584" y="4542215"/>
            <a:ext cx="22597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4400" b="1" dirty="0">
                <a:solidFill>
                  <a:srgbClr val="0C45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Imagen guía</a:t>
            </a:r>
          </a:p>
        </p:txBody>
      </p:sp>
    </p:spTree>
    <p:extLst>
      <p:ext uri="{BB962C8B-B14F-4D97-AF65-F5344CB8AC3E}">
        <p14:creationId xmlns:p14="http://schemas.microsoft.com/office/powerpoint/2010/main" val="243797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9400" y="765815"/>
            <a:ext cx="10515600" cy="518388"/>
          </a:xfrm>
        </p:spPr>
        <p:txBody>
          <a:bodyPr>
            <a:normAutofit/>
          </a:bodyPr>
          <a:lstStyle/>
          <a:p>
            <a:r>
              <a:rPr lang="es-ES" sz="2800" dirty="0">
                <a:latin typeface="+mn-lt"/>
              </a:rPr>
              <a:t>Análisis comparativo de elaboración de visiones estratégicas</a:t>
            </a:r>
            <a:endParaRPr lang="es-CL" sz="2800" dirty="0">
              <a:latin typeface="+mn-lt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69400" y="1691986"/>
            <a:ext cx="11173416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1600"/>
              </a:spcBef>
            </a:pPr>
            <a:r>
              <a:rPr lang="es-CL" sz="2200" dirty="0">
                <a:solidFill>
                  <a:srgbClr val="0C4581"/>
                </a:solidFill>
                <a:ea typeface="Verdana" panose="020B0604030504040204" pitchFamily="34" charset="0"/>
              </a:rPr>
              <a:t>A través del Análisis Comparativo de visiones estratégicas internacionales en los ámbitos de desarrollo sostenible e infraestructura, se identificó una estructura común de las visiones estratégicas, que considera:  </a:t>
            </a:r>
          </a:p>
          <a:p>
            <a:pPr marL="457200" lvl="0" indent="-457200" algn="just">
              <a:spcBef>
                <a:spcPts val="1000"/>
              </a:spcBef>
              <a:buFont typeface="+mj-lt"/>
              <a:buAutoNum type="arabicPeriod"/>
            </a:pPr>
            <a:r>
              <a:rPr lang="es-CL" sz="2200" b="1" dirty="0">
                <a:solidFill>
                  <a:srgbClr val="0C4581"/>
                </a:solidFill>
                <a:ea typeface="Verdana" panose="020B0604030504040204" pitchFamily="34" charset="0"/>
              </a:rPr>
              <a:t>Drivers:</a:t>
            </a:r>
            <a:r>
              <a:rPr lang="es-CL" sz="2200" dirty="0">
                <a:solidFill>
                  <a:srgbClr val="0C4581"/>
                </a:solidFill>
                <a:ea typeface="Verdana" panose="020B0604030504040204" pitchFamily="34" charset="0"/>
              </a:rPr>
              <a:t> factores contextuales nacionales e internacionales/</a:t>
            </a:r>
            <a:r>
              <a:rPr lang="es-CL" sz="2200" dirty="0" err="1">
                <a:solidFill>
                  <a:srgbClr val="0C4581"/>
                </a:solidFill>
                <a:ea typeface="Verdana" panose="020B0604030504040204" pitchFamily="34" charset="0"/>
              </a:rPr>
              <a:t>megatendencias</a:t>
            </a:r>
            <a:r>
              <a:rPr lang="es-CL" sz="2200" dirty="0">
                <a:solidFill>
                  <a:srgbClr val="0C4581"/>
                </a:solidFill>
                <a:ea typeface="Verdana" panose="020B0604030504040204" pitchFamily="34" charset="0"/>
              </a:rPr>
              <a:t> (cambio climático, envejecimiento de la población, entre otras.)</a:t>
            </a:r>
          </a:p>
          <a:p>
            <a:pPr marL="457200" lvl="0" indent="-457200" algn="just">
              <a:spcBef>
                <a:spcPts val="1000"/>
              </a:spcBef>
              <a:buFont typeface="+mj-lt"/>
              <a:buAutoNum type="arabicPeriod"/>
            </a:pPr>
            <a:r>
              <a:rPr lang="es-CL" sz="2200" b="1" dirty="0">
                <a:solidFill>
                  <a:srgbClr val="0C4581"/>
                </a:solidFill>
                <a:ea typeface="Verdana" panose="020B0604030504040204" pitchFamily="34" charset="0"/>
              </a:rPr>
              <a:t>Ambiciones:</a:t>
            </a:r>
            <a:r>
              <a:rPr lang="es-CL" sz="2200" dirty="0">
                <a:solidFill>
                  <a:srgbClr val="0C4581"/>
                </a:solidFill>
                <a:ea typeface="Verdana" panose="020B0604030504040204" pitchFamily="34" charset="0"/>
              </a:rPr>
              <a:t> visión, imagen guía, hacia donde nos dirigimos como país.</a:t>
            </a:r>
          </a:p>
          <a:p>
            <a:pPr marL="457200" lvl="0" indent="-457200" algn="just">
              <a:spcBef>
                <a:spcPts val="1000"/>
              </a:spcBef>
              <a:buFont typeface="+mj-lt"/>
              <a:buAutoNum type="arabicPeriod"/>
            </a:pPr>
            <a:r>
              <a:rPr lang="es-CL" sz="2200" b="1" dirty="0">
                <a:solidFill>
                  <a:srgbClr val="0C4581"/>
                </a:solidFill>
                <a:ea typeface="Verdana" panose="020B0604030504040204" pitchFamily="34" charset="0"/>
              </a:rPr>
              <a:t>Dimensiones estratégicas: </a:t>
            </a:r>
            <a:r>
              <a:rPr lang="es-CL" sz="2200" dirty="0">
                <a:solidFill>
                  <a:srgbClr val="0C4581"/>
                </a:solidFill>
                <a:ea typeface="Verdana" panose="020B0604030504040204" pitchFamily="34" charset="0"/>
              </a:rPr>
              <a:t>desafíos y oportunidades para lograr el estado deseado (ejemplos: </a:t>
            </a:r>
            <a:r>
              <a:rPr lang="es-CL" sz="2200" dirty="0" err="1">
                <a:solidFill>
                  <a:srgbClr val="0C4581"/>
                </a:solidFill>
                <a:ea typeface="Verdana" panose="020B0604030504040204" pitchFamily="34" charset="0"/>
              </a:rPr>
              <a:t>descarbonización</a:t>
            </a:r>
            <a:r>
              <a:rPr lang="es-CL" sz="2200" dirty="0">
                <a:solidFill>
                  <a:srgbClr val="0C4581"/>
                </a:solidFill>
                <a:ea typeface="Verdana" panose="020B0604030504040204" pitchFamily="34" charset="0"/>
              </a:rPr>
              <a:t>, equiparar competitividad de territorios, diversificación de actividades económicas, calidad de vida, entre otros). Podrían bajar a nivel de directrices.</a:t>
            </a:r>
          </a:p>
          <a:p>
            <a:pPr lvl="0" algn="just">
              <a:spcBef>
                <a:spcPts val="1000"/>
              </a:spcBef>
            </a:pPr>
            <a:r>
              <a:rPr lang="es-ES" sz="2200" dirty="0">
                <a:solidFill>
                  <a:srgbClr val="0C4581"/>
                </a:solidFill>
                <a:ea typeface="Verdana" panose="020B0604030504040204" pitchFamily="34" charset="0"/>
              </a:rPr>
              <a:t>Esta presentación se enfocará en los ‘Drivers’, entregando antecedentes de apoyo a la discusión.</a:t>
            </a:r>
            <a:endParaRPr lang="es-CL" sz="2200" dirty="0">
              <a:solidFill>
                <a:srgbClr val="0C458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274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46E426D-50CD-4ED4-B7A7-9F37B708B240}"/>
              </a:ext>
            </a:extLst>
          </p:cNvPr>
          <p:cNvSpPr/>
          <p:nvPr/>
        </p:nvSpPr>
        <p:spPr>
          <a:xfrm>
            <a:off x="386744" y="980119"/>
            <a:ext cx="402392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dirty="0">
                <a:solidFill>
                  <a:srgbClr val="0C4581"/>
                </a:solidFill>
              </a:rPr>
              <a:t>Lograr la expansión económica y de la inversión fuera de la GAM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dirty="0">
                <a:solidFill>
                  <a:srgbClr val="0C4581"/>
                </a:solidFill>
              </a:rPr>
              <a:t>Aprovechar el capital natural y potenciar las economías verde, circular y azul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dirty="0">
                <a:solidFill>
                  <a:srgbClr val="0C4581"/>
                </a:solidFill>
              </a:rPr>
              <a:t>Generar competitividad e innovación a través de nuevos rubros y centros económicos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dirty="0">
                <a:solidFill>
                  <a:srgbClr val="0C4581"/>
                </a:solidFill>
              </a:rPr>
              <a:t>Cerrar brechas territoriales a través del desarrollo fuera de la GAM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1D2FBCD-68B2-4E5B-96BE-68F978D447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402" y="201687"/>
            <a:ext cx="6409189" cy="630143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8CBF7CF-A2C1-4024-A46C-F6F4C6E9F5E5}"/>
              </a:ext>
            </a:extLst>
          </p:cNvPr>
          <p:cNvSpPr txBox="1"/>
          <p:nvPr/>
        </p:nvSpPr>
        <p:spPr>
          <a:xfrm>
            <a:off x="5340635" y="4682103"/>
            <a:ext cx="24862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4400" b="1" dirty="0">
                <a:solidFill>
                  <a:srgbClr val="0C45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Imagen guía</a:t>
            </a:r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8F314169-48DF-47B8-A140-BD74A02FC310}"/>
              </a:ext>
            </a:extLst>
          </p:cNvPr>
          <p:cNvSpPr/>
          <p:nvPr/>
        </p:nvSpPr>
        <p:spPr>
          <a:xfrm rot="5400000">
            <a:off x="4750788" y="2706870"/>
            <a:ext cx="620785" cy="427838"/>
          </a:xfrm>
          <a:prstGeom prst="downArrow">
            <a:avLst/>
          </a:prstGeom>
          <a:solidFill>
            <a:srgbClr val="0C458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01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93A0306-0AC2-4EC9-812A-43B0BF5D6EE2}"/>
              </a:ext>
            </a:extLst>
          </p:cNvPr>
          <p:cNvSpPr/>
          <p:nvPr/>
        </p:nvSpPr>
        <p:spPr>
          <a:xfrm>
            <a:off x="463815" y="257816"/>
            <a:ext cx="6454251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800" b="1" i="0" u="none" strike="noStrike" baseline="0" dirty="0">
                <a:solidFill>
                  <a:srgbClr val="0C4581"/>
                </a:solidFill>
                <a:latin typeface="Swis721 BT"/>
              </a:rPr>
              <a:t>Orientaciones estratégicas</a:t>
            </a:r>
          </a:p>
          <a:p>
            <a:endParaRPr lang="es-CL" sz="2800" b="0" i="0" u="none" strike="noStrike" baseline="0" dirty="0">
              <a:solidFill>
                <a:srgbClr val="0C4581"/>
              </a:solidFill>
              <a:latin typeface="Swis721 BT"/>
            </a:endParaRPr>
          </a:p>
          <a:p>
            <a:pPr marL="342900" marR="8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dirty="0">
                <a:solidFill>
                  <a:srgbClr val="0C4581"/>
                </a:solidFill>
              </a:rPr>
              <a:t>Crear las condiciones habilitantes para el desarrollo mediante el cierre de brechas de corto plazo.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dirty="0">
                <a:solidFill>
                  <a:srgbClr val="0C4581"/>
                </a:solidFill>
              </a:rPr>
              <a:t>Diversificar territorialmente las actividades económicas tradicionales para aumentar la resiliencia económica y la inclusión.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dirty="0">
                <a:solidFill>
                  <a:srgbClr val="0C4581"/>
                </a:solidFill>
              </a:rPr>
              <a:t>Activar las costas mediante una red de epicentros de actividades económicas, culturales y marinas interconectados sobre el principio de economía azul.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dirty="0">
                <a:solidFill>
                  <a:srgbClr val="0C4581"/>
                </a:solidFill>
              </a:rPr>
              <a:t>Descentralizar la innovación para un futuro descarbonizado, mediante la generación de centros urbanos secundarios de avanzada.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dirty="0">
                <a:solidFill>
                  <a:srgbClr val="0C4581"/>
                </a:solidFill>
              </a:rPr>
              <a:t>Generar un ecosistema conectado de corredores para catalizar la transición económica 3D.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dirty="0">
                <a:solidFill>
                  <a:srgbClr val="0C4581"/>
                </a:solidFill>
              </a:rPr>
              <a:t>Generar nuevos empleos sostenibles (verdes, azules, entre otros) que potencien la transición hacia una economía 3D. </a:t>
            </a:r>
            <a:endParaRPr lang="es-CL" dirty="0">
              <a:solidFill>
                <a:srgbClr val="0C4581"/>
              </a:solidFill>
            </a:endParaRP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0E8C8312-9752-444B-9426-23E3D008223F}"/>
              </a:ext>
            </a:extLst>
          </p:cNvPr>
          <p:cNvGrpSpPr/>
          <p:nvPr/>
        </p:nvGrpSpPr>
        <p:grpSpPr>
          <a:xfrm>
            <a:off x="8291997" y="1016666"/>
            <a:ext cx="3404385" cy="3070371"/>
            <a:chOff x="8649049" y="788565"/>
            <a:chExt cx="3404385" cy="3070371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F347A302-76A7-4E4C-A900-6D9D6D778177}"/>
                </a:ext>
              </a:extLst>
            </p:cNvPr>
            <p:cNvGrpSpPr/>
            <p:nvPr/>
          </p:nvGrpSpPr>
          <p:grpSpPr>
            <a:xfrm>
              <a:off x="8649049" y="788565"/>
              <a:ext cx="3404385" cy="3070371"/>
              <a:chOff x="8649049" y="788565"/>
              <a:chExt cx="3404385" cy="3070371"/>
            </a:xfrm>
          </p:grpSpPr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460F71B0-E22C-4AD7-B45D-72560D5B7A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777252" y="788565"/>
                <a:ext cx="3276182" cy="3070371"/>
              </a:xfrm>
              <a:prstGeom prst="rect">
                <a:avLst/>
              </a:prstGeom>
            </p:spPr>
          </p:pic>
          <p:sp>
            <p:nvSpPr>
              <p:cNvPr id="7" name="Flecha: a la derecha 6">
                <a:extLst>
                  <a:ext uri="{FF2B5EF4-FFF2-40B4-BE49-F238E27FC236}">
                    <a16:creationId xmlns:a16="http://schemas.microsoft.com/office/drawing/2014/main" id="{3F083EE3-7125-4BD7-829E-FEBF965D11C8}"/>
                  </a:ext>
                </a:extLst>
              </p:cNvPr>
              <p:cNvSpPr/>
              <p:nvPr/>
            </p:nvSpPr>
            <p:spPr bwMode="auto">
              <a:xfrm>
                <a:off x="8649049" y="2869035"/>
                <a:ext cx="302004" cy="276837"/>
              </a:xfrm>
              <a:prstGeom prst="rightArrow">
                <a:avLst/>
              </a:prstGeom>
              <a:solidFill>
                <a:schemeClr val="accent1">
                  <a:lumMod val="50000"/>
                </a:schemeClr>
              </a:solidFill>
              <a:ln w="254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CL" sz="3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elvetica Neue" charset="0"/>
                  <a:ea typeface="ＭＳ Ｐゴシック" charset="0"/>
                  <a:cs typeface="Helvetica Neue" charset="0"/>
                  <a:sym typeface="Helvetica Neue" charset="0"/>
                </a:endParaRPr>
              </a:p>
            </p:txBody>
          </p:sp>
        </p:grpSp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25B5D6CA-C8D8-423C-9BCB-DA991ED0B68C}"/>
                </a:ext>
              </a:extLst>
            </p:cNvPr>
            <p:cNvSpPr/>
            <p:nvPr/>
          </p:nvSpPr>
          <p:spPr>
            <a:xfrm>
              <a:off x="8800051" y="3397271"/>
              <a:ext cx="255025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200" dirty="0">
                  <a:solidFill>
                    <a:srgbClr val="656160"/>
                  </a:solidFill>
                </a:rPr>
                <a:t>Espacios de orientación estratégica para la economía azul </a:t>
              </a:r>
              <a:endParaRPr lang="es-CL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3469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9745" y="193088"/>
            <a:ext cx="10515600" cy="518388"/>
          </a:xfrm>
        </p:spPr>
        <p:txBody>
          <a:bodyPr>
            <a:normAutofit/>
          </a:bodyPr>
          <a:lstStyle/>
          <a:p>
            <a:r>
              <a:rPr lang="es-ES" sz="2400" dirty="0" err="1">
                <a:latin typeface="+mn-lt"/>
              </a:rPr>
              <a:t>Megatendencias</a:t>
            </a:r>
            <a:endParaRPr lang="es-CL" sz="2400" dirty="0">
              <a:latin typeface="+mn-lt"/>
            </a:endParaRP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9745" y="711476"/>
            <a:ext cx="10515600" cy="598518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spcBef>
                <a:spcPts val="600"/>
              </a:spcBef>
            </a:pPr>
            <a:r>
              <a:rPr lang="es-ES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Cambio climático</a:t>
            </a:r>
            <a:endParaRPr lang="es-CL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/>
          <a:srcRect t="8075" b="52596"/>
          <a:stretch/>
        </p:blipFill>
        <p:spPr>
          <a:xfrm>
            <a:off x="0" y="1309994"/>
            <a:ext cx="10306051" cy="540776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7" t="46946" r="1379" b="17083"/>
          <a:stretch/>
        </p:blipFill>
        <p:spPr>
          <a:xfrm>
            <a:off x="9154326" y="10610"/>
            <a:ext cx="3037674" cy="377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821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9400" y="480811"/>
            <a:ext cx="10515600" cy="518388"/>
          </a:xfrm>
        </p:spPr>
        <p:txBody>
          <a:bodyPr>
            <a:normAutofit/>
          </a:bodyPr>
          <a:lstStyle/>
          <a:p>
            <a:r>
              <a:rPr lang="es-ES" sz="2400" dirty="0" err="1">
                <a:latin typeface="+mn-lt"/>
              </a:rPr>
              <a:t>Megatendencias</a:t>
            </a:r>
            <a:endParaRPr lang="es-CL" sz="2400" dirty="0">
              <a:latin typeface="+mn-lt"/>
            </a:endParaRP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9400" y="999199"/>
            <a:ext cx="10515600" cy="598518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spcBef>
                <a:spcPts val="600"/>
              </a:spcBef>
            </a:pPr>
            <a:r>
              <a:rPr lang="es-ES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Dinámicas demográficas</a:t>
            </a:r>
            <a:endParaRPr lang="es-CL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Chart 2" title="Gráfico">
            <a:extLst>
              <a:ext uri="{FF2B5EF4-FFF2-40B4-BE49-F238E27FC236}">
                <a16:creationId xmlns:a16="http://schemas.microsoft.com/office/drawing/2014/main" id="{E4E3E4D6-1751-4D8F-B324-6174BBEAE1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9476926"/>
              </p:ext>
            </p:extLst>
          </p:nvPr>
        </p:nvGraphicFramePr>
        <p:xfrm>
          <a:off x="166275" y="1517588"/>
          <a:ext cx="4034117" cy="2448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2" title="Gráfico">
            <a:extLst>
              <a:ext uri="{FF2B5EF4-FFF2-40B4-BE49-F238E27FC236}">
                <a16:creationId xmlns:a16="http://schemas.microsoft.com/office/drawing/2014/main" id="{9465C13D-0BAB-40D5-89C8-50F76DEDE2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916362"/>
              </p:ext>
            </p:extLst>
          </p:nvPr>
        </p:nvGraphicFramePr>
        <p:xfrm>
          <a:off x="166275" y="4007119"/>
          <a:ext cx="4034117" cy="2448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D8C56688-85A7-B8E5-E79C-46E9E83768CE}"/>
              </a:ext>
            </a:extLst>
          </p:cNvPr>
          <p:cNvSpPr txBox="1"/>
          <p:nvPr/>
        </p:nvSpPr>
        <p:spPr>
          <a:xfrm>
            <a:off x="285025" y="6496650"/>
            <a:ext cx="18100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effectLst/>
                <a:latin typeface="Libre Franklin" pitchFamily="2" charset="0"/>
                <a:ea typeface="Calibri" panose="020F0502020204030204" pitchFamily="34" charset="0"/>
                <a:cs typeface="Calibri" panose="020F0502020204030204" pitchFamily="34" charset="0"/>
              </a:rPr>
              <a:t>Fuente: Banco Mundial </a:t>
            </a:r>
            <a:endParaRPr lang="es-CL" sz="10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5"/>
          <a:srcRect l="1563" t="1668" r="16783" b="4336"/>
          <a:stretch/>
        </p:blipFill>
        <p:spPr>
          <a:xfrm>
            <a:off x="4286995" y="2297223"/>
            <a:ext cx="4197250" cy="2904170"/>
          </a:xfrm>
          <a:prstGeom prst="rect">
            <a:avLst/>
          </a:prstGeom>
        </p:spPr>
      </p:pic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 txBox="1">
            <a:spLocks/>
          </p:cNvSpPr>
          <p:nvPr/>
        </p:nvSpPr>
        <p:spPr>
          <a:xfrm>
            <a:off x="8555495" y="1744684"/>
            <a:ext cx="3532241" cy="40369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0C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Incremento de la población – Escenarios medios de proyección estiman una población mundial de 9.9 billones de habitantes al 2055 (Ritchie et al., 2023).</a:t>
            </a:r>
          </a:p>
          <a:p>
            <a:pPr marL="342900" indent="-342900" algn="just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Tendencia a la concentración urbana.</a:t>
            </a:r>
          </a:p>
          <a:p>
            <a:pPr marL="342900" indent="-342900" algn="just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Migraciones.</a:t>
            </a:r>
          </a:p>
          <a:p>
            <a:pPr marL="342900" indent="-342900" algn="just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Envejecimiento de la población.</a:t>
            </a:r>
          </a:p>
          <a:p>
            <a:pPr marL="342900" indent="-342900" algn="just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Relevo generacional.</a:t>
            </a:r>
            <a:endParaRPr lang="es-CL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541622" y="2062709"/>
            <a:ext cx="3687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Composición pirámide demográfica proyectada</a:t>
            </a:r>
            <a:endParaRPr lang="es-CL" sz="1400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8C56688-85A7-B8E5-E79C-46E9E83768CE}"/>
              </a:ext>
            </a:extLst>
          </p:cNvPr>
          <p:cNvSpPr txBox="1"/>
          <p:nvPr/>
        </p:nvSpPr>
        <p:spPr>
          <a:xfrm>
            <a:off x="4322620" y="5290520"/>
            <a:ext cx="4197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effectLst/>
                <a:latin typeface="Libre Franklin" pitchFamily="2" charset="0"/>
                <a:ea typeface="Calibri" panose="020F0502020204030204" pitchFamily="34" charset="0"/>
                <a:cs typeface="Calibri" panose="020F0502020204030204" pitchFamily="34" charset="0"/>
              </a:rPr>
              <a:t>Fuente: Elaboración propia en base a estadísticas INE, CENSO 2017.</a:t>
            </a:r>
            <a:endParaRPr lang="es-CL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794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9745" y="193088"/>
            <a:ext cx="10515600" cy="518388"/>
          </a:xfrm>
        </p:spPr>
        <p:txBody>
          <a:bodyPr>
            <a:normAutofit/>
          </a:bodyPr>
          <a:lstStyle/>
          <a:p>
            <a:r>
              <a:rPr lang="es-ES" sz="2400" dirty="0" err="1">
                <a:latin typeface="+mn-lt"/>
              </a:rPr>
              <a:t>Megatendencias</a:t>
            </a:r>
            <a:endParaRPr lang="es-CL" sz="2400" dirty="0">
              <a:latin typeface="+mn-lt"/>
            </a:endParaRP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9745" y="711476"/>
            <a:ext cx="10515600" cy="598518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spcBef>
                <a:spcPts val="600"/>
              </a:spcBef>
            </a:pPr>
            <a:r>
              <a:rPr lang="es-ES" sz="24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Variaciones en la estructura económica global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794B10BB-51F6-062E-E7EE-467C13FA00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8929456"/>
              </p:ext>
            </p:extLst>
          </p:nvPr>
        </p:nvGraphicFramePr>
        <p:xfrm>
          <a:off x="6255544" y="1006348"/>
          <a:ext cx="5819775" cy="3192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80F0ACD-EA68-4C96-ABB3-3513FF1F83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5442957"/>
              </p:ext>
            </p:extLst>
          </p:nvPr>
        </p:nvGraphicFramePr>
        <p:xfrm>
          <a:off x="6877050" y="4219575"/>
          <a:ext cx="4578350" cy="222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003E187A-D6F9-4737-BB38-8107ABC75606}"/>
              </a:ext>
            </a:extLst>
          </p:cNvPr>
          <p:cNvSpPr txBox="1"/>
          <p:nvPr/>
        </p:nvSpPr>
        <p:spPr>
          <a:xfrm>
            <a:off x="6870700" y="6492359"/>
            <a:ext cx="31496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latin typeface="Libre Franklin" pitchFamily="2" charset="0"/>
              </a:rPr>
              <a:t>Fuente: OCDE data, Real GDP </a:t>
            </a:r>
            <a:r>
              <a:rPr lang="es-CL" sz="1000" dirty="0" err="1">
                <a:latin typeface="Libre Franklin" pitchFamily="2" charset="0"/>
              </a:rPr>
              <a:t>long-term</a:t>
            </a:r>
            <a:r>
              <a:rPr lang="es-CL" sz="1000" dirty="0">
                <a:latin typeface="Libre Franklin" pitchFamily="2" charset="0"/>
              </a:rPr>
              <a:t> </a:t>
            </a:r>
            <a:r>
              <a:rPr lang="es-CL" sz="1000" dirty="0" err="1">
                <a:latin typeface="Libre Franklin" pitchFamily="2" charset="0"/>
              </a:rPr>
              <a:t>forecast</a:t>
            </a:r>
            <a:endParaRPr lang="es-CL" sz="1000" dirty="0">
              <a:latin typeface="Libre Franklin" pitchFamily="2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19745" y="1828382"/>
            <a:ext cx="571522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CL"/>
            </a:defPPr>
            <a:lvl1pPr marL="177800" indent="-177800" algn="just">
              <a:buFont typeface="Arial" panose="020B0604020202020204" pitchFamily="34" charset="0"/>
              <a:buChar char="•"/>
              <a:defRPr sz="1600">
                <a:solidFill>
                  <a:srgbClr val="0B458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s-ES" sz="2000" dirty="0"/>
              <a:t>Cambio de la “constelación” geopolítica mundial, aparición de nuevos actores relevantes.</a:t>
            </a:r>
          </a:p>
          <a:p>
            <a:pPr>
              <a:lnSpc>
                <a:spcPct val="150000"/>
              </a:lnSpc>
            </a:pPr>
            <a:r>
              <a:rPr lang="es-ES" sz="2000" dirty="0"/>
              <a:t>Concentración de riquezas y aumento de inequidades.</a:t>
            </a:r>
          </a:p>
          <a:p>
            <a:pPr>
              <a:lnSpc>
                <a:spcPct val="150000"/>
              </a:lnSpc>
            </a:pPr>
            <a:r>
              <a:rPr lang="es-ES" sz="2000" dirty="0"/>
              <a:t>Cambios tecnológicos y en la estructura laboral (digitalización de economía, industria 4.0).</a:t>
            </a:r>
          </a:p>
          <a:p>
            <a:pPr>
              <a:lnSpc>
                <a:spcPct val="150000"/>
              </a:lnSpc>
            </a:pPr>
            <a:r>
              <a:rPr lang="es-ES" sz="2000" dirty="0"/>
              <a:t>Descarbonización y economía circular.</a:t>
            </a:r>
          </a:p>
          <a:p>
            <a:pPr>
              <a:lnSpc>
                <a:spcPct val="150000"/>
              </a:lnSpc>
            </a:pPr>
            <a:r>
              <a:rPr lang="es-ES" sz="2000" dirty="0"/>
              <a:t>Disrupciones geopolíticas y culturales, pandemias y en cadenas de suministro global.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2637780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5273" y="211945"/>
            <a:ext cx="6704930" cy="518388"/>
          </a:xfrm>
        </p:spPr>
        <p:txBody>
          <a:bodyPr>
            <a:normAutofit/>
          </a:bodyPr>
          <a:lstStyle/>
          <a:p>
            <a:r>
              <a:rPr lang="es-ES" sz="2400" dirty="0">
                <a:latin typeface="+mn-lt"/>
              </a:rPr>
              <a:t>Síntesis de estructura productiva de chile</a:t>
            </a:r>
            <a:endParaRPr lang="es-CL" sz="2400" dirty="0">
              <a:latin typeface="+mn-lt"/>
            </a:endParaRPr>
          </a:p>
        </p:txBody>
      </p:sp>
      <p:pic>
        <p:nvPicPr>
          <p:cNvPr id="4" name="Imagen 3" descr="Interfaz de usuario gráfica, Gráfico, Gráfico de líneas&#10;&#10;Descripción generada automáticamente">
            <a:extLst>
              <a:ext uri="{FF2B5EF4-FFF2-40B4-BE49-F238E27FC236}">
                <a16:creationId xmlns:a16="http://schemas.microsoft.com/office/drawing/2014/main" id="{34C38FAF-680B-024E-F38F-B32948D404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156" y="3824696"/>
            <a:ext cx="9502010" cy="2931178"/>
          </a:xfrm>
          <a:prstGeom prst="rect">
            <a:avLst/>
          </a:prstGeom>
          <a:noFill/>
        </p:spPr>
      </p:pic>
      <p:pic>
        <p:nvPicPr>
          <p:cNvPr id="5" name="Imagen 4" descr="Interfaz de usuario gráfica, Gráfico, Gráfico de líneas&#10;&#10;Descripción generada automáticamente">
            <a:extLst>
              <a:ext uri="{FF2B5EF4-FFF2-40B4-BE49-F238E27FC236}">
                <a16:creationId xmlns:a16="http://schemas.microsoft.com/office/drawing/2014/main" id="{010226BA-B2AF-5D32-6166-3175E1EA17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756" y="883895"/>
            <a:ext cx="9490410" cy="2940801"/>
          </a:xfrm>
          <a:prstGeom prst="rect">
            <a:avLst/>
          </a:prstGeom>
          <a:noFill/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8"/>
          <a:stretch/>
        </p:blipFill>
        <p:spPr>
          <a:xfrm>
            <a:off x="245273" y="1634552"/>
            <a:ext cx="11535049" cy="451278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4058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575" y="298234"/>
            <a:ext cx="6704930" cy="518388"/>
          </a:xfrm>
        </p:spPr>
        <p:txBody>
          <a:bodyPr>
            <a:normAutofit/>
          </a:bodyPr>
          <a:lstStyle/>
          <a:p>
            <a:r>
              <a:rPr lang="es-ES" sz="2800" dirty="0">
                <a:latin typeface="+mn-lt"/>
              </a:rPr>
              <a:t>Marco de gobernabilidad</a:t>
            </a:r>
            <a:endParaRPr lang="es-CL" sz="2800" dirty="0">
              <a:latin typeface="+mn-lt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4441" t="13500" r="7450" b="20000"/>
          <a:stretch/>
        </p:blipFill>
        <p:spPr>
          <a:xfrm>
            <a:off x="333373" y="1231232"/>
            <a:ext cx="4844859" cy="20955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2814" r="2666"/>
          <a:stretch/>
        </p:blipFill>
        <p:spPr>
          <a:xfrm>
            <a:off x="5674990" y="738892"/>
            <a:ext cx="5977929" cy="3560522"/>
          </a:xfrm>
          <a:prstGeom prst="rect">
            <a:avLst/>
          </a:prstGeom>
        </p:spPr>
      </p:pic>
      <p:sp>
        <p:nvSpPr>
          <p:cNvPr id="7" name="AutoShape 6" descr="DIPECHOLAC - La iniciativa del Índice de Gestión de Riesgo (INFORM) y su  aporte la implementación del Marco de Sendai para la Reducción del Riesgo  de Desastres (2015-2030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339" y="3707589"/>
            <a:ext cx="4606925" cy="244668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94DF592-F2EF-17FB-4EB3-8BB6FF313E48}"/>
              </a:ext>
            </a:extLst>
          </p:cNvPr>
          <p:cNvSpPr txBox="1"/>
          <p:nvPr/>
        </p:nvSpPr>
        <p:spPr>
          <a:xfrm>
            <a:off x="5499099" y="4584612"/>
            <a:ext cx="626934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solidFill>
                  <a:srgbClr val="0B4581"/>
                </a:solidFill>
              </a:rPr>
              <a:t>Construcción de consensos internacionales y dentro de los países:</a:t>
            </a:r>
          </a:p>
          <a:p>
            <a:pPr marL="177800" indent="-17780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B4581"/>
                </a:solidFill>
              </a:rPr>
              <a:t>Ley Marco de Cambio Climático.</a:t>
            </a:r>
          </a:p>
          <a:p>
            <a:pPr marL="177800" indent="-17780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B4581"/>
                </a:solidFill>
              </a:rPr>
              <a:t>Proceso de Fortalecimiento de la Regionalización.</a:t>
            </a:r>
          </a:p>
          <a:p>
            <a:pPr marL="177800" indent="-17780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B4581"/>
                </a:solidFill>
              </a:rPr>
              <a:t>Modificación al código de aguas, ley que regula saneamiento.</a:t>
            </a:r>
          </a:p>
          <a:p>
            <a:pPr marL="177800" indent="-17780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B4581"/>
                </a:solidFill>
              </a:rPr>
              <a:t>Avance de la institucionalidad de APP.</a:t>
            </a:r>
          </a:p>
          <a:p>
            <a:pPr marL="177800" indent="-177800" algn="just">
              <a:buFont typeface="Arial" panose="020B0604020202020204" pitchFamily="34" charset="0"/>
              <a:buChar char="•"/>
            </a:pPr>
            <a:endParaRPr lang="es-CL" dirty="0">
              <a:solidFill>
                <a:srgbClr val="0B4581"/>
              </a:solidFill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575" y="661162"/>
            <a:ext cx="6704930" cy="518388"/>
          </a:xfrm>
        </p:spPr>
        <p:txBody>
          <a:bodyPr>
            <a:normAutofit/>
          </a:bodyPr>
          <a:lstStyle/>
          <a:p>
            <a:r>
              <a:rPr lang="es-ES" sz="2000" b="0" dirty="0">
                <a:latin typeface="+mn-lt"/>
              </a:rPr>
              <a:t>Agendas globales e institucionalidad Chilena</a:t>
            </a:r>
            <a:endParaRPr lang="es-CL" sz="20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3149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6" descr="DIPECHOLAC - La iniciativa del Índice de Gestión de Riesgo (INFORM) y su  aporte la implementación del Marco de Sendai para la Reducción del Riesgo  de Desastres (2015-2030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290042" y="2867515"/>
            <a:ext cx="5806456" cy="518388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Inicio de la discusión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11737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9006" y="1455875"/>
            <a:ext cx="10515600" cy="816657"/>
          </a:xfrm>
        </p:spPr>
        <p:txBody>
          <a:bodyPr>
            <a:normAutofit/>
          </a:bodyPr>
          <a:lstStyle/>
          <a:p>
            <a:r>
              <a:rPr lang="es-CL" sz="3600" dirty="0">
                <a:latin typeface="+mn-lt"/>
              </a:rPr>
              <a:t>OBJETIVO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7774" y="2661484"/>
            <a:ext cx="10218420" cy="2862735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s-CL" sz="3600" dirty="0">
                <a:latin typeface="+mn-lt"/>
              </a:rPr>
              <a:t>Identificar y acordar elementos claves que contribuyan a la elaboración de una visión estratégica de largo plazo de los </a:t>
            </a:r>
            <a:r>
              <a:rPr lang="es-CL" sz="3600" b="1" dirty="0">
                <a:latin typeface="+mn-lt"/>
              </a:rPr>
              <a:t>Servicios de Infraestructura Nacional.</a:t>
            </a:r>
          </a:p>
          <a:p>
            <a:pPr algn="just"/>
            <a:endParaRPr lang="es-CL" sz="3600" b="1" dirty="0">
              <a:solidFill>
                <a:schemeClr val="tx1"/>
              </a:solidFill>
              <a:latin typeface="+mn-lt"/>
            </a:endParaRPr>
          </a:p>
          <a:p>
            <a:pPr algn="just"/>
            <a:endParaRPr lang="es-CL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16917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BA3F986090AB348A1A5B61143CE832D" ma:contentTypeVersion="14" ma:contentTypeDescription="Crear nuevo documento." ma:contentTypeScope="" ma:versionID="4cdfac8529d06a1ca0a5d5408cfb3a35">
  <xsd:schema xmlns:xsd="http://www.w3.org/2001/XMLSchema" xmlns:xs="http://www.w3.org/2001/XMLSchema" xmlns:p="http://schemas.microsoft.com/office/2006/metadata/properties" xmlns:ns2="eb6a44ad-c001-4367-9164-98b76515f31d" xmlns:ns3="61d914e1-45f1-418c-9f95-2ed72930c26f" targetNamespace="http://schemas.microsoft.com/office/2006/metadata/properties" ma:root="true" ma:fieldsID="94a3c7545fca8d421603dd953abbc3f9" ns2:_="" ns3:_="">
    <xsd:import namespace="eb6a44ad-c001-4367-9164-98b76515f31d"/>
    <xsd:import namespace="61d914e1-45f1-418c-9f95-2ed72930c2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6a44ad-c001-4367-9164-98b76515f3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Etiquetas de imagen" ma:readOnly="false" ma:fieldId="{5cf76f15-5ced-4ddc-b409-7134ff3c332f}" ma:taxonomyMulti="true" ma:sspId="cc44c076-1990-432d-b910-f78c9fed31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d914e1-45f1-418c-9f95-2ed72930c26f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e377d00-5e9d-4a4a-9d86-873072b2b0b6}" ma:internalName="TaxCatchAll" ma:showField="CatchAllData" ma:web="61d914e1-45f1-418c-9f95-2ed72930c2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C81D09-6C9D-4A6D-98D4-C35F66D8B2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354BC-62B7-45A1-BA69-7FBA494245CB}"/>
</file>

<file path=docProps/app.xml><?xml version="1.0" encoding="utf-8"?>
<Properties xmlns="http://schemas.openxmlformats.org/officeDocument/2006/extended-properties" xmlns:vt="http://schemas.openxmlformats.org/officeDocument/2006/docPropsVTypes">
  <TotalTime>12368</TotalTime>
  <Words>907</Words>
  <Application>Microsoft Macintosh PowerPoint</Application>
  <PresentationFormat>Panorámica</PresentationFormat>
  <Paragraphs>124</Paragraphs>
  <Slides>21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30" baseType="lpstr">
      <vt:lpstr>Calibri</vt:lpstr>
      <vt:lpstr>Arial</vt:lpstr>
      <vt:lpstr>Wingdings</vt:lpstr>
      <vt:lpstr>Verdana</vt:lpstr>
      <vt:lpstr>Swis721 BT</vt:lpstr>
      <vt:lpstr>National Regular</vt:lpstr>
      <vt:lpstr>Libre Franklin</vt:lpstr>
      <vt:lpstr>Helvetica Neue</vt:lpstr>
      <vt:lpstr>Tema de Office</vt:lpstr>
      <vt:lpstr>PROPUESTA  FOCUS GROUP DIRIGIDO AL COMITÉ EXPERTO ASESOR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PAULA ARENAS</cp:lastModifiedBy>
  <cp:revision>106</cp:revision>
  <dcterms:created xsi:type="dcterms:W3CDTF">2022-09-08T19:25:06Z</dcterms:created>
  <dcterms:modified xsi:type="dcterms:W3CDTF">2023-12-15T14:00:45Z</dcterms:modified>
</cp:coreProperties>
</file>