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3"/>
  </p:sldMasterIdLst>
  <p:notesMasterIdLst>
    <p:notesMasterId r:id="rId16"/>
  </p:notesMasterIdLst>
  <p:handoutMasterIdLst>
    <p:handoutMasterId r:id="rId17"/>
  </p:handoutMasterIdLst>
  <p:sldIdLst>
    <p:sldId id="267" r:id="rId4"/>
    <p:sldId id="291" r:id="rId5"/>
    <p:sldId id="302" r:id="rId6"/>
    <p:sldId id="301" r:id="rId7"/>
    <p:sldId id="300" r:id="rId8"/>
    <p:sldId id="298" r:id="rId9"/>
    <p:sldId id="292" r:id="rId10"/>
    <p:sldId id="303" r:id="rId11"/>
    <p:sldId id="304" r:id="rId12"/>
    <p:sldId id="307" r:id="rId13"/>
    <p:sldId id="297" r:id="rId14"/>
    <p:sldId id="272" r:id="rId15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National Regular" panose="02000503000000020004" pitchFamily="2" charset="77"/>
      <p:regular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gnacio Araya Areyuna (Dirplan)" initials="IAA(" lastIdx="3" clrIdx="0">
    <p:extLst>
      <p:ext uri="{19B8F6BF-5375-455C-9EA6-DF929625EA0E}">
        <p15:presenceInfo xmlns:p15="http://schemas.microsoft.com/office/powerpoint/2012/main" userId="S-1-5-21-2089497884-3310090739-168354288-691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581"/>
    <a:srgbClr val="0C4581"/>
    <a:srgbClr val="02527A"/>
    <a:srgbClr val="00618E"/>
    <a:srgbClr val="036D99"/>
    <a:srgbClr val="016482"/>
    <a:srgbClr val="157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961"/>
  </p:normalViewPr>
  <p:slideViewPr>
    <p:cSldViewPr snapToGrid="0">
      <p:cViewPr varScale="1">
        <p:scale>
          <a:sx n="112" d="100"/>
          <a:sy n="112" d="100"/>
        </p:scale>
        <p:origin x="1040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55" d="100"/>
          <a:sy n="155" d="100"/>
        </p:scale>
        <p:origin x="68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7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5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4E862C18-7D9C-6E98-CE43-625B0A70E8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D9D36F-87D8-F435-BA4A-BA42B9ED82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0D7B5-8BD1-0343-9987-96CBA8519325}" type="datetimeFigureOut">
              <a:rPr lang="es-CL" smtClean="0"/>
              <a:t>15-12-23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DA2835-E8CF-C4C0-3DEB-F69A386501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D9176C-39D2-AD16-9C51-9F78C885E9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1AF95-D37A-7B43-98A5-5E96F8C84FE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7941362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36616-CE6A-3F42-BB23-8688678AE03F}" type="datetimeFigureOut">
              <a:rPr lang="es-ES_tradnl" smtClean="0"/>
              <a:t>15/12/23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DAE3B-EC93-FF41-B264-A4F371DC5FA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9059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DAE3B-EC93-FF41-B264-A4F371DC5FAD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42771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39259"/>
            <a:ext cx="10515600" cy="837710"/>
          </a:xfrm>
        </p:spPr>
        <p:txBody>
          <a:bodyPr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 dirty="0"/>
              <a:t>TÍTULO DE PRESENTACIÓN</a:t>
            </a:r>
            <a:endParaRPr lang="es-C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EF85A1B-74A0-E128-CE32-50B638FB7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82212" y="3264816"/>
            <a:ext cx="6427574" cy="346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Bajada lorem ipsum dolor sit amet</a:t>
            </a:r>
            <a:endParaRPr lang="es-C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3EAE4C3-C21C-0F74-3775-DD3486554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01379" y="1989474"/>
            <a:ext cx="3989238" cy="261938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MX" dirty="0"/>
              <a:t>Epígrafe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71419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79843"/>
            <a:ext cx="10515600" cy="837710"/>
          </a:xfrm>
        </p:spPr>
        <p:txBody>
          <a:bodyPr>
            <a:normAutofit/>
          </a:bodyPr>
          <a:lstStyle>
            <a:lvl1pPr algn="ctr">
              <a:defRPr sz="46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 dirty="0"/>
              <a:t>Título de lámina</a:t>
            </a:r>
            <a:endParaRPr lang="es-C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EF85A1B-74A0-E128-CE32-50B638FB7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1159" y="3264816"/>
            <a:ext cx="3789682" cy="3467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B4581"/>
                </a:solidFill>
              </a:defRPr>
            </a:lvl1pPr>
          </a:lstStyle>
          <a:p>
            <a:pPr lvl="0"/>
            <a:r>
              <a:rPr lang="es-MX" dirty="0"/>
              <a:t>Bajada de lámina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5064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ámina interior_op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8520361-BD56-4E8E-9CB5-6FC8EDEDD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 dirty="0"/>
              <a:t>Texto de lámina. Lorem ipsum dolor sit amet.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594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ámina interior_op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8520361-BD56-4E8E-9CB5-6FC8EDEDD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 dirty="0"/>
              <a:t>Texto de lámina. Lorem ipsum dolor sit amet.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4552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9EC74-3BED-0EC0-A81D-ABF62D8E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85090"/>
            <a:ext cx="5181600" cy="4351338"/>
          </a:xfrm>
        </p:spPr>
        <p:txBody>
          <a:bodyPr/>
          <a:lstStyle/>
          <a:p>
            <a:pPr lvl="0"/>
            <a:endParaRPr lang="es-CL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FFDD4098-A489-3EDD-9C9D-BD18C9561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2200" y="1484313"/>
            <a:ext cx="5181600" cy="4351337"/>
          </a:xfrm>
        </p:spPr>
        <p:txBody>
          <a:bodyPr/>
          <a:lstStyle>
            <a:lvl1pPr>
              <a:defRPr sz="2400">
                <a:solidFill>
                  <a:srgbClr val="0C4581"/>
                </a:solidFill>
              </a:defRPr>
            </a:lvl1pPr>
            <a:lvl2pPr>
              <a:defRPr sz="2000">
                <a:solidFill>
                  <a:srgbClr val="0C4581"/>
                </a:solidFill>
              </a:defRPr>
            </a:lvl2pPr>
            <a:lvl3pPr>
              <a:defRPr sz="1800">
                <a:solidFill>
                  <a:srgbClr val="0C4581"/>
                </a:solidFill>
              </a:defRPr>
            </a:lvl3pPr>
            <a:lvl4pPr>
              <a:defRPr sz="1600">
                <a:solidFill>
                  <a:srgbClr val="0C4581"/>
                </a:solidFill>
              </a:defRPr>
            </a:lvl4pPr>
            <a:lvl5pPr>
              <a:defRPr sz="1600">
                <a:solidFill>
                  <a:srgbClr val="0C4581"/>
                </a:solidFill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D3881AA8-46B6-8B1C-2BFD-E829BBDBE929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</p:spTree>
    <p:extLst>
      <p:ext uri="{BB962C8B-B14F-4D97-AF65-F5344CB8AC3E}">
        <p14:creationId xmlns:p14="http://schemas.microsoft.com/office/powerpoint/2010/main" val="1784165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072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F2359B-04E4-01ED-689A-93A1663A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BCEEC-C96B-0DC0-4290-32F18394F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2851F-2CF1-6901-1409-D84ED8AA5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C7F5-E518-4449-946A-19B136B5AE60}" type="datetimeFigureOut">
              <a:rPr lang="es-CL" smtClean="0"/>
              <a:t>15-12-23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1A28-07FD-79E1-FE0A-90EE1D5E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DA1963-E09C-389D-ABAF-717B8D7A1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094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62" r:id="rId4"/>
    <p:sldLayoutId id="2147483652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F192F-BA96-5ED3-CCE0-0FAC920CF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446" y="2426345"/>
            <a:ext cx="6923314" cy="837710"/>
          </a:xfrm>
        </p:spPr>
        <p:txBody>
          <a:bodyPr>
            <a:noAutofit/>
          </a:bodyPr>
          <a:lstStyle/>
          <a:p>
            <a:r>
              <a:rPr lang="es-CL" sz="2400" dirty="0"/>
              <a:t>SESIÓN 2: FOCUS GROUP DIRIGIDO AL</a:t>
            </a:r>
            <a:br>
              <a:rPr lang="es-CL" sz="2400" dirty="0"/>
            </a:br>
            <a:r>
              <a:rPr lang="es-CL" sz="2400" dirty="0"/>
              <a:t>COMITÉ EXPERTO ASESOR</a:t>
            </a:r>
            <a:endParaRPr lang="es-CL" sz="3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23959-C970-D2C3-6103-CB887E17C1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70868" y="5375738"/>
            <a:ext cx="2790701" cy="346738"/>
          </a:xfrm>
        </p:spPr>
        <p:txBody>
          <a:bodyPr/>
          <a:lstStyle/>
          <a:p>
            <a:r>
              <a:rPr lang="es-ES" sz="1800" dirty="0"/>
              <a:t>Noviembre, 2023</a:t>
            </a:r>
            <a:endParaRPr lang="es-CL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FECFD46-8FF9-FB03-0EAB-A60A6C6D3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005" y="4080156"/>
            <a:ext cx="1430851" cy="14308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05" y="220373"/>
            <a:ext cx="4720281" cy="19667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12" y="4078107"/>
            <a:ext cx="1575602" cy="14329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70" y="4078108"/>
            <a:ext cx="1576589" cy="143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65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503BF5-7A6B-D1C8-DC53-42176369C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283" y="235771"/>
            <a:ext cx="11871434" cy="1356545"/>
          </a:xfrm>
        </p:spPr>
        <p:txBody>
          <a:bodyPr>
            <a:normAutofit/>
          </a:bodyPr>
          <a:lstStyle/>
          <a:p>
            <a:pPr algn="just"/>
            <a:r>
              <a:rPr lang="es-CL" sz="2400" dirty="0">
                <a:latin typeface="+mn-lt"/>
                <a:cs typeface="Times New Roman" panose="02020603050405020304" pitchFamily="18" charset="0"/>
              </a:rPr>
              <a:t>3. </a:t>
            </a:r>
            <a:r>
              <a:rPr lang="es-CL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¿Cómo conversan las áreas de la infraestructura a cargo del sector privado, como por ejemplo del área sanitaria, telecomunicaciones, energía, puertos y ferrocarriles, y con el rol de ordenamiento territorial de los Gobiernos Regionales?</a:t>
            </a:r>
          </a:p>
          <a:p>
            <a:pPr algn="ctr"/>
            <a:endParaRPr lang="es-CL" sz="2800" dirty="0">
              <a:latin typeface="+mn-lt"/>
            </a:endParaRP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4A15FB4-C0FF-D65D-6F61-C6325552948E}"/>
              </a:ext>
            </a:extLst>
          </p:cNvPr>
          <p:cNvSpPr txBox="1">
            <a:spLocks/>
          </p:cNvSpPr>
          <p:nvPr/>
        </p:nvSpPr>
        <p:spPr>
          <a:xfrm>
            <a:off x="687583" y="1702675"/>
            <a:ext cx="10716986" cy="4445869"/>
          </a:xfrm>
          <a:prstGeom prst="rect">
            <a:avLst/>
          </a:prstGeom>
          <a:solidFill>
            <a:schemeClr val="accent1">
              <a:lumMod val="20000"/>
              <a:lumOff val="8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spcBef>
                <a:spcPts val="600"/>
              </a:spcBef>
              <a:spcAft>
                <a:spcPts val="600"/>
              </a:spcAft>
              <a:defRPr sz="1200">
                <a:solidFill>
                  <a:srgbClr val="002060"/>
                </a:solidFill>
                <a:latin typeface="National Regular" panose="02000503000000020004" pitchFamily="50" charset="0"/>
                <a:ea typeface="National Regular" panose="02000503000000020004" pitchFamily="50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algn="l">
              <a:buClr>
                <a:srgbClr val="002060"/>
              </a:buClr>
            </a:pPr>
            <a:r>
              <a:rPr lang="es-CL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5701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661" y="489628"/>
            <a:ext cx="10515600" cy="816657"/>
          </a:xfrm>
        </p:spPr>
        <p:txBody>
          <a:bodyPr>
            <a:normAutofit/>
          </a:bodyPr>
          <a:lstStyle/>
          <a:p>
            <a:r>
              <a:rPr lang="es-CL" sz="3200" dirty="0">
                <a:latin typeface="+mn-lt"/>
              </a:rPr>
              <a:t>PRÓXIMOS PASOS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7828" y="1306285"/>
            <a:ext cx="10593433" cy="4584544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s-CL" sz="3200" dirty="0">
                <a:latin typeface="+mn-lt"/>
              </a:rPr>
              <a:t>Plenario con el comité asesor experto para presentar la propuesta de visión estratégica.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endParaRPr lang="es-CL" sz="2400" dirty="0">
              <a:latin typeface="+mn-lt"/>
            </a:endParaRPr>
          </a:p>
          <a:p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b="1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6503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E9C5A7-187B-47A5-EAEC-423AE2DEC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752" y="2201169"/>
            <a:ext cx="1828496" cy="182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4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184" y="925452"/>
            <a:ext cx="10515600" cy="816657"/>
          </a:xfrm>
        </p:spPr>
        <p:txBody>
          <a:bodyPr>
            <a:normAutofit/>
          </a:bodyPr>
          <a:lstStyle/>
          <a:p>
            <a:r>
              <a:rPr lang="es-CL" sz="3600" dirty="0">
                <a:latin typeface="+mn-lt"/>
              </a:rPr>
              <a:t>OBJETIVO DEL FOCUS GROUP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9184" y="1649548"/>
            <a:ext cx="10218420" cy="286273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s-CL" sz="3600" dirty="0">
                <a:latin typeface="+mn-lt"/>
              </a:rPr>
              <a:t>Identificar y acordar elementos claves que contribuyan a la elaboración de una visión estratégica de largo plazo de los </a:t>
            </a:r>
            <a:r>
              <a:rPr lang="es-CL" sz="3600" b="1" dirty="0">
                <a:latin typeface="+mn-lt"/>
              </a:rPr>
              <a:t>Servicios de Infraestructura Nacional.</a:t>
            </a:r>
          </a:p>
          <a:p>
            <a:pPr algn="just"/>
            <a:endParaRPr lang="es-CL" sz="3600" b="1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es-CL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1691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D71D5DA8-731B-0A94-E987-E95AEEDDAC26}"/>
              </a:ext>
            </a:extLst>
          </p:cNvPr>
          <p:cNvSpPr txBox="1">
            <a:spLocks/>
          </p:cNvSpPr>
          <p:nvPr/>
        </p:nvSpPr>
        <p:spPr>
          <a:xfrm>
            <a:off x="1601585" y="2423157"/>
            <a:ext cx="8582939" cy="81665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3600" dirty="0">
                <a:latin typeface="+mn-lt"/>
              </a:rPr>
              <a:t>BREVE SÍNTESIS DEL PRIMER CICLO FOCUS GROUP </a:t>
            </a:r>
          </a:p>
        </p:txBody>
      </p:sp>
    </p:spTree>
    <p:extLst>
      <p:ext uri="{BB962C8B-B14F-4D97-AF65-F5344CB8AC3E}">
        <p14:creationId xmlns:p14="http://schemas.microsoft.com/office/powerpoint/2010/main" val="2873518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503BF5-7A6B-D1C8-DC53-42176369C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899" y="376861"/>
            <a:ext cx="10977755" cy="421302"/>
          </a:xfrm>
        </p:spPr>
        <p:txBody>
          <a:bodyPr>
            <a:normAutofit fontScale="92500" lnSpcReduction="20000"/>
          </a:bodyPr>
          <a:lstStyle/>
          <a:p>
            <a:r>
              <a:rPr lang="es-CL" sz="3000" i="0" dirty="0">
                <a:effectLst/>
                <a:latin typeface="+mn-lt"/>
              </a:rPr>
              <a:t>Conceptos claves asociados a la visió</a:t>
            </a:r>
            <a:r>
              <a:rPr lang="es-CL" sz="3000" dirty="0">
                <a:latin typeface="+mn-lt"/>
              </a:rPr>
              <a:t>n país</a:t>
            </a:r>
            <a:endParaRPr lang="es-CL" sz="3000" i="0" dirty="0">
              <a:effectLst/>
              <a:latin typeface="+mn-lt"/>
            </a:endParaRPr>
          </a:p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E69BAE-E974-BC2F-48EF-3B5BF4AC6C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9258" y="1043914"/>
            <a:ext cx="11993101" cy="543722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Igualdad y equidad</a:t>
            </a:r>
            <a:r>
              <a:rPr lang="es-ES_tradnl" sz="2400" b="1" dirty="0">
                <a:solidFill>
                  <a:srgbClr val="0070C0"/>
                </a:solidFill>
                <a:latin typeface="+mn-lt"/>
              </a:rPr>
              <a:t> 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Desarrollo económico sostenible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Descentralización y desarrollo territorial de todas las regiones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Participación y representatividad de las personas y los territorios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Acceso a Educación y Salud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Tecnología Desarrollo e innovación</a:t>
            </a:r>
            <a:r>
              <a:rPr lang="es-ES_tradnl" sz="2400" dirty="0">
                <a:solidFill>
                  <a:srgbClr val="0B4581"/>
                </a:solidFill>
                <a:latin typeface="+mn-lt"/>
              </a:rPr>
              <a:t> (I+D+I) 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Sostenibilidad ambiental</a:t>
            </a:r>
            <a:r>
              <a:rPr lang="es-ES_tradnl" sz="2400" dirty="0">
                <a:solidFill>
                  <a:srgbClr val="0B4581"/>
                </a:solidFill>
                <a:latin typeface="+mn-lt"/>
              </a:rPr>
              <a:t> 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Productividad 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Colaboración y articulación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Aprovechar las ventajas competitivas para el desarrollo del país</a:t>
            </a:r>
          </a:p>
          <a:p>
            <a:pPr marL="342900" indent="-342900">
              <a:lnSpc>
                <a:spcPct val="70000"/>
              </a:lnSpc>
              <a:buFontTx/>
              <a:buChar char="-"/>
            </a:pPr>
            <a:endParaRPr lang="es-ES_tradnl" sz="2400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70000"/>
              </a:lnSpc>
              <a:buFontTx/>
              <a:buChar char="-"/>
            </a:pPr>
            <a:endParaRPr lang="es-ES_tradnl" sz="1900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70000"/>
              </a:lnSpc>
              <a:buFontTx/>
              <a:buChar char="-"/>
            </a:pPr>
            <a:endParaRPr lang="es-ES_tradnl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70000"/>
              </a:lnSpc>
              <a:buFontTx/>
              <a:buChar char="-"/>
            </a:pPr>
            <a:endParaRPr lang="es-ES_tradnl" dirty="0">
              <a:solidFill>
                <a:srgbClr val="0B458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569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503BF5-7A6B-D1C8-DC53-42176369C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690" y="223669"/>
            <a:ext cx="11564620" cy="8643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CL" sz="2800" dirty="0">
                <a:latin typeface="+mn-lt"/>
              </a:rPr>
              <a:t>Conceptos asociados a la visión de los servicios de infraestructura  </a:t>
            </a:r>
          </a:p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E69BAE-E974-BC2F-48EF-3B5BF4AC6C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3690" y="568811"/>
            <a:ext cx="10891585" cy="606552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endParaRPr lang="es-ES_tradnl" sz="1600" b="1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Servicios de infraestructura como aporte al desarrollo del país y la calidad de vida de las personas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Mirada de la infraestructura desde la oportunidad y no desde la brecha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" sz="2400" b="1" dirty="0">
                <a:solidFill>
                  <a:srgbClr val="0B4581"/>
                </a:solidFill>
                <a:latin typeface="+mn-lt"/>
              </a:rPr>
              <a:t>Mirada territorial que contemple la vocación productiva e identidad local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" sz="2400" b="1" dirty="0">
                <a:solidFill>
                  <a:srgbClr val="0B4581"/>
                </a:solidFill>
                <a:latin typeface="+mn-lt"/>
              </a:rPr>
              <a:t>Mirada interdisciplinaria en el diseño y la planificación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Planificación a largo plazo que considere niveles de flexibilidad frente a los desafíos emergentes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Participación de las personas y los territorios (urbano y rural) en la toma de decisiones</a:t>
            </a:r>
            <a:endParaRPr lang="es-ES_tradnl" sz="2400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Integración entre desarrollo humano y el desarrollo de infraestructura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Infraestructura multipropósito, polifuncional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Servicios de infraestructura articulado en diferentes niveles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Servicios de infraestructura descentralizados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Servicios de infraestructuras y  uso de tecnología e IA para la toma de decisiones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Resiliente al cambio climático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Equilibrio entre las ambiciones, estándares de calidad y costos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r>
              <a:rPr lang="es-ES_tradnl" sz="2400" b="1" dirty="0">
                <a:solidFill>
                  <a:srgbClr val="0B4581"/>
                </a:solidFill>
                <a:latin typeface="+mn-lt"/>
              </a:rPr>
              <a:t>Normativa alineada con las necesidades de los servicios de infraestructura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Ø"/>
            </a:pPr>
            <a:endParaRPr lang="es-ES_tradnl" sz="1600" b="1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110000"/>
              </a:lnSpc>
              <a:buFontTx/>
              <a:buChar char="-"/>
            </a:pPr>
            <a:endParaRPr lang="es-ES_tradnl" sz="1200" b="1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110000"/>
              </a:lnSpc>
              <a:buFontTx/>
              <a:buChar char="-"/>
            </a:pPr>
            <a:endParaRPr lang="es-ES_tradnl" sz="1900" b="1" dirty="0">
              <a:solidFill>
                <a:srgbClr val="0B4581"/>
              </a:solidFill>
              <a:latin typeface="+mn-lt"/>
            </a:endParaRPr>
          </a:p>
          <a:p>
            <a:pPr>
              <a:lnSpc>
                <a:spcPct val="110000"/>
              </a:lnSpc>
            </a:pPr>
            <a:endParaRPr lang="es-ES_tradnl" sz="1900" b="1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110000"/>
              </a:lnSpc>
              <a:buFontTx/>
              <a:buChar char="-"/>
            </a:pPr>
            <a:endParaRPr lang="es-ES_tradnl" sz="1900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70000"/>
              </a:lnSpc>
              <a:buFontTx/>
              <a:buChar char="-"/>
            </a:pPr>
            <a:endParaRPr lang="es-ES_tradnl" sz="1900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70000"/>
              </a:lnSpc>
              <a:buFontTx/>
              <a:buChar char="-"/>
            </a:pPr>
            <a:endParaRPr lang="es-ES_tradnl" dirty="0">
              <a:solidFill>
                <a:srgbClr val="0B4581"/>
              </a:solidFill>
              <a:latin typeface="+mn-lt"/>
            </a:endParaRPr>
          </a:p>
          <a:p>
            <a:pPr marL="342900" indent="-342900">
              <a:lnSpc>
                <a:spcPct val="70000"/>
              </a:lnSpc>
              <a:buFontTx/>
              <a:buChar char="-"/>
            </a:pPr>
            <a:endParaRPr lang="es-ES_tradnl" dirty="0">
              <a:solidFill>
                <a:srgbClr val="0B458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026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DIPECHOLAC - La iniciativa del Índice de Gestión de Riesgo (INFORM) y su  aporte la implementación del Marco de Sendai para la Reducción del Riesgo  de Desastres (2015-203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974731" y="2662563"/>
            <a:ext cx="5806456" cy="51838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dirty="0">
                <a:latin typeface="+mn-lt"/>
              </a:rPr>
              <a:t>Inicio de la discusión</a:t>
            </a:r>
            <a:endParaRPr lang="es-C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1737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661" y="489628"/>
            <a:ext cx="10515600" cy="816657"/>
          </a:xfrm>
        </p:spPr>
        <p:txBody>
          <a:bodyPr>
            <a:normAutofit/>
          </a:bodyPr>
          <a:lstStyle/>
          <a:p>
            <a:r>
              <a:rPr lang="es-CL" sz="3200" dirty="0">
                <a:latin typeface="+mn-lt"/>
              </a:rPr>
              <a:t>METODOLOGÍA DE TRABAJO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5661" y="1398813"/>
            <a:ext cx="10593433" cy="4584544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Segundo ciclo de Focus </a:t>
            </a:r>
            <a:r>
              <a:rPr lang="es-CL" sz="2400" dirty="0" err="1">
                <a:latin typeface="+mn-lt"/>
              </a:rPr>
              <a:t>Group</a:t>
            </a:r>
            <a:r>
              <a:rPr lang="es-CL" sz="2400" dirty="0">
                <a:latin typeface="+mn-lt"/>
              </a:rPr>
              <a:t>, de dos horas de duración, en base a preguntas abiertas.</a:t>
            </a:r>
          </a:p>
          <a:p>
            <a:pPr algn="just"/>
            <a:endParaRPr lang="es-CL" sz="2400" dirty="0">
              <a:latin typeface="+mn-lt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Para cada pregunta se abrirá un espacio para que cada participante exponga sus ideas en plenario.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La información que se levante en la sesión será registrada y sistematizada por el equipo consultor y tiene un carácter confidencial.</a:t>
            </a:r>
          </a:p>
          <a:p>
            <a:pPr algn="just"/>
            <a:endParaRPr lang="es-CL" sz="2400" dirty="0">
              <a:latin typeface="+mn-lt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Se solicita autorización para grabar la sesión.</a:t>
            </a: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b="1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1930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503BF5-7A6B-D1C8-DC53-42176369C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701" y="440725"/>
            <a:ext cx="11381189" cy="1388076"/>
          </a:xfrm>
        </p:spPr>
        <p:txBody>
          <a:bodyPr>
            <a:normAutofit/>
          </a:bodyPr>
          <a:lstStyle/>
          <a:p>
            <a:pPr algn="ctr"/>
            <a:r>
              <a:rPr lang="es-CL" sz="2400" dirty="0">
                <a:latin typeface="+mn-lt"/>
              </a:rPr>
              <a:t>1. ¿Cuáles son las orientaciones que propondría para articular y coordinar a las diferentes instituciones involucrados en los servicios de infraestructura?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0DB304D9-6F41-3431-7191-972CDD716758}"/>
              </a:ext>
            </a:extLst>
          </p:cNvPr>
          <p:cNvSpPr txBox="1">
            <a:spLocks/>
          </p:cNvSpPr>
          <p:nvPr/>
        </p:nvSpPr>
        <p:spPr>
          <a:xfrm>
            <a:off x="853541" y="1264250"/>
            <a:ext cx="10484918" cy="5153025"/>
          </a:xfrm>
          <a:prstGeom prst="rect">
            <a:avLst/>
          </a:prstGeom>
          <a:solidFill>
            <a:schemeClr val="accent1">
              <a:lumMod val="20000"/>
              <a:lumOff val="8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spcBef>
                <a:spcPts val="600"/>
              </a:spcBef>
              <a:spcAft>
                <a:spcPts val="600"/>
              </a:spcAft>
              <a:defRPr sz="1200">
                <a:solidFill>
                  <a:srgbClr val="002060"/>
                </a:solidFill>
                <a:latin typeface="National Regular" panose="02000503000000020004" pitchFamily="50" charset="0"/>
                <a:ea typeface="National Regular" panose="02000503000000020004" pitchFamily="50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002060"/>
              </a:buClr>
            </a:pPr>
            <a:endParaRPr lang="es-CL" sz="1600" dirty="0"/>
          </a:p>
          <a:p>
            <a:pPr algn="l">
              <a:buClr>
                <a:srgbClr val="002060"/>
              </a:buClr>
            </a:pPr>
            <a:r>
              <a:rPr lang="es-CL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3138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503BF5-7A6B-D1C8-DC53-42176369C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59" y="346131"/>
            <a:ext cx="11971282" cy="1056732"/>
          </a:xfrm>
        </p:spPr>
        <p:txBody>
          <a:bodyPr>
            <a:normAutofit/>
          </a:bodyPr>
          <a:lstStyle/>
          <a:p>
            <a:pPr algn="ctr"/>
            <a:r>
              <a:rPr lang="es-CL" sz="2400" dirty="0">
                <a:latin typeface="+mn-lt"/>
              </a:rPr>
              <a:t>2. ¿Cómo debería ser la gobernanza para asegurar la sostenibilidad de los servicios de infraestructura?</a:t>
            </a:r>
          </a:p>
          <a:p>
            <a:pPr algn="ctr"/>
            <a:endParaRPr lang="es-CL" sz="4800" dirty="0">
              <a:latin typeface="+mn-lt"/>
            </a:endParaRP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C11303E-3224-8DF9-9658-8A276AF2D4EE}"/>
              </a:ext>
            </a:extLst>
          </p:cNvPr>
          <p:cNvSpPr txBox="1">
            <a:spLocks/>
          </p:cNvSpPr>
          <p:nvPr/>
        </p:nvSpPr>
        <p:spPr>
          <a:xfrm>
            <a:off x="858282" y="1402863"/>
            <a:ext cx="10716986" cy="4445869"/>
          </a:xfrm>
          <a:prstGeom prst="rect">
            <a:avLst/>
          </a:prstGeom>
          <a:solidFill>
            <a:schemeClr val="accent1">
              <a:lumMod val="20000"/>
              <a:lumOff val="8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spcBef>
                <a:spcPts val="600"/>
              </a:spcBef>
              <a:spcAft>
                <a:spcPts val="600"/>
              </a:spcAft>
              <a:defRPr sz="1200">
                <a:solidFill>
                  <a:srgbClr val="002060"/>
                </a:solidFill>
                <a:latin typeface="National Regular" panose="02000503000000020004" pitchFamily="50" charset="0"/>
                <a:ea typeface="National Regular" panose="02000503000000020004" pitchFamily="50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algn="l">
              <a:buClr>
                <a:srgbClr val="002060"/>
              </a:buClr>
            </a:pPr>
            <a:r>
              <a:rPr lang="es-CL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7619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BA3F986090AB348A1A5B61143CE832D" ma:contentTypeVersion="14" ma:contentTypeDescription="Crear nuevo documento." ma:contentTypeScope="" ma:versionID="4cdfac8529d06a1ca0a5d5408cfb3a35">
  <xsd:schema xmlns:xsd="http://www.w3.org/2001/XMLSchema" xmlns:xs="http://www.w3.org/2001/XMLSchema" xmlns:p="http://schemas.microsoft.com/office/2006/metadata/properties" xmlns:ns2="eb6a44ad-c001-4367-9164-98b76515f31d" xmlns:ns3="61d914e1-45f1-418c-9f95-2ed72930c26f" targetNamespace="http://schemas.microsoft.com/office/2006/metadata/properties" ma:root="true" ma:fieldsID="94a3c7545fca8d421603dd953abbc3f9" ns2:_="" ns3:_="">
    <xsd:import namespace="eb6a44ad-c001-4367-9164-98b76515f31d"/>
    <xsd:import namespace="61d914e1-45f1-418c-9f95-2ed72930c2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6a44ad-c001-4367-9164-98b76515f3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cc44c076-1990-432d-b910-f78c9fed31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914e1-45f1-418c-9f95-2ed72930c26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e377d00-5e9d-4a4a-9d86-873072b2b0b6}" ma:internalName="TaxCatchAll" ma:showField="CatchAllData" ma:web="61d914e1-45f1-418c-9f95-2ed72930c2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22CDAB-000D-4346-94A1-6930592F50E8}"/>
</file>

<file path=customXml/itemProps2.xml><?xml version="1.0" encoding="utf-8"?>
<ds:datastoreItem xmlns:ds="http://schemas.openxmlformats.org/officeDocument/2006/customXml" ds:itemID="{8DC81D09-6C9D-4A6D-98D4-C35F66D8B2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7352</TotalTime>
  <Words>451</Words>
  <Application>Microsoft Macintosh PowerPoint</Application>
  <PresentationFormat>Panorámica</PresentationFormat>
  <Paragraphs>87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Calibri</vt:lpstr>
      <vt:lpstr>Arial</vt:lpstr>
      <vt:lpstr>Wingdings</vt:lpstr>
      <vt:lpstr>Verdana</vt:lpstr>
      <vt:lpstr>National Regular</vt:lpstr>
      <vt:lpstr>Tema de Office</vt:lpstr>
      <vt:lpstr>SESIÓN 2: FOCUS GROUP DIRIGIDO AL COMITÉ EXPERTO ASESOR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PAULA ARENAS</cp:lastModifiedBy>
  <cp:revision>98</cp:revision>
  <dcterms:created xsi:type="dcterms:W3CDTF">2022-09-08T19:25:06Z</dcterms:created>
  <dcterms:modified xsi:type="dcterms:W3CDTF">2023-12-15T14:01:21Z</dcterms:modified>
</cp:coreProperties>
</file>