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3"/>
  </p:sldMasterIdLst>
  <p:notesMasterIdLst>
    <p:notesMasterId r:id="rId16"/>
  </p:notesMasterIdLst>
  <p:handoutMasterIdLst>
    <p:handoutMasterId r:id="rId17"/>
  </p:handoutMasterIdLst>
  <p:sldIdLst>
    <p:sldId id="267" r:id="rId4"/>
    <p:sldId id="291" r:id="rId5"/>
    <p:sldId id="302" r:id="rId6"/>
    <p:sldId id="301" r:id="rId7"/>
    <p:sldId id="300" r:id="rId8"/>
    <p:sldId id="298" r:id="rId9"/>
    <p:sldId id="292" r:id="rId10"/>
    <p:sldId id="303" r:id="rId11"/>
    <p:sldId id="304" r:id="rId12"/>
    <p:sldId id="307" r:id="rId13"/>
    <p:sldId id="297" r:id="rId14"/>
    <p:sldId id="272" r:id="rId15"/>
  </p:sldIdLst>
  <p:sldSz cx="12192000" cy="6858000"/>
  <p:notesSz cx="6858000" cy="9144000"/>
  <p:embeddedFontLst>
    <p:embeddedFont>
      <p:font typeface="Calibri" panose="020F0502020204030204" pitchFamily="34" charset="0"/>
      <p:regular r:id="rId18"/>
      <p:bold r:id="rId19"/>
      <p:italic r:id="rId20"/>
      <p:boldItalic r:id="rId21"/>
    </p:embeddedFont>
    <p:embeddedFont>
      <p:font typeface="National Regular" panose="02000503000000020004" pitchFamily="2" charset="77"/>
      <p:regular r:id="rId22"/>
    </p:embeddedFont>
    <p:embeddedFont>
      <p:font typeface="Verdana" panose="020B0604030504040204" pitchFamily="34" charset="0"/>
      <p:regular r:id="rId23"/>
      <p:bold r:id="rId24"/>
      <p:italic r:id="rId25"/>
      <p:boldItalic r:id="rId26"/>
    </p:embeddedFont>
  </p:embeddedFontLst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Ignacio Araya Areyuna (Dirplan)" initials="IAA(" lastIdx="3" clrIdx="0">
    <p:extLst>
      <p:ext uri="{19B8F6BF-5375-455C-9EA6-DF929625EA0E}">
        <p15:presenceInfo xmlns:p15="http://schemas.microsoft.com/office/powerpoint/2012/main" userId="S-1-5-21-2089497884-3310090739-168354288-6916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B4581"/>
    <a:srgbClr val="0C4581"/>
    <a:srgbClr val="02527A"/>
    <a:srgbClr val="00618E"/>
    <a:srgbClr val="036D99"/>
    <a:srgbClr val="016482"/>
    <a:srgbClr val="1579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854"/>
    <p:restoredTop sz="93961"/>
  </p:normalViewPr>
  <p:slideViewPr>
    <p:cSldViewPr snapToGrid="0">
      <p:cViewPr varScale="1">
        <p:scale>
          <a:sx n="112" d="100"/>
          <a:sy n="112" d="100"/>
        </p:scale>
        <p:origin x="1040" y="17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155" d="100"/>
          <a:sy n="155" d="100"/>
        </p:scale>
        <p:origin x="6848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font" Target="fonts/font1.fntdata"/><Relationship Id="rId26" Type="http://schemas.openxmlformats.org/officeDocument/2006/relationships/font" Target="fonts/font9.fntdata"/><Relationship Id="rId3" Type="http://schemas.openxmlformats.org/officeDocument/2006/relationships/slideMaster" Target="slideMasters/slideMaster1.xml"/><Relationship Id="rId21" Type="http://schemas.openxmlformats.org/officeDocument/2006/relationships/font" Target="fonts/font4.fntdata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handoutMaster" Target="handoutMasters/handoutMaster1.xml"/><Relationship Id="rId25" Type="http://schemas.openxmlformats.org/officeDocument/2006/relationships/font" Target="fonts/font8.fntdata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3.fntdata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font" Target="fonts/font7.fntdata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font" Target="fonts/font6.fntdata"/><Relationship Id="rId28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font" Target="fonts/font2.fntdata"/><Relationship Id="rId31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font" Target="fonts/font5.fntdata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4E862C18-7D9C-6E98-CE43-625B0A70E84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A9D9D36F-87D8-F435-BA4A-BA42B9ED82A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F0D7B5-8BD1-0343-9987-96CBA8519325}" type="datetimeFigureOut">
              <a:rPr lang="es-CL" smtClean="0"/>
              <a:t>15-12-23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EDA2835-E8CF-C4C0-3DEB-F69A386501F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39D9176C-39D2-AD16-9C51-9F78C885E94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81AF95-D37A-7B43-98A5-5E96F8C84FE1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79413621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336616-CE6A-3F42-BB23-8688678AE03F}" type="datetimeFigureOut">
              <a:rPr lang="es-ES_tradnl" smtClean="0"/>
              <a:t>15/12/23</a:t>
            </a:fld>
            <a:endParaRPr lang="es-ES_tradn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2DAE3B-EC93-FF41-B264-A4F371DC5FAD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0905995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2DAE3B-EC93-FF41-B264-A4F371DC5FAD}" type="slidenum">
              <a:rPr lang="es-ES_tradnl" smtClean="0"/>
              <a:t>6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9427710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ortad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ED10B83-DC68-9CB3-26B7-4BF431E64A9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339259"/>
            <a:ext cx="10515600" cy="837710"/>
          </a:xfrm>
        </p:spPr>
        <p:txBody>
          <a:bodyPr>
            <a:normAutofit/>
          </a:bodyPr>
          <a:lstStyle>
            <a:lvl1pPr algn="ctr">
              <a:defRPr sz="4000" b="1" i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s-MX" dirty="0"/>
              <a:t>TÍTULO DE PRESENTACIÓN</a:t>
            </a:r>
            <a:endParaRPr lang="es-CL" dirty="0"/>
          </a:p>
        </p:txBody>
      </p:sp>
      <p:sp>
        <p:nvSpPr>
          <p:cNvPr id="14" name="Marcador de texto 13">
            <a:extLst>
              <a:ext uri="{FF2B5EF4-FFF2-40B4-BE49-F238E27FC236}">
                <a16:creationId xmlns:a16="http://schemas.microsoft.com/office/drawing/2014/main" id="{4EF85A1B-74A0-E128-CE32-50B638FB713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82212" y="3264816"/>
            <a:ext cx="6427574" cy="346738"/>
          </a:xfrm>
        </p:spPr>
        <p:txBody>
          <a:bodyPr>
            <a:noAutofit/>
          </a:bodyPr>
          <a:lstStyle>
            <a:lvl1pPr marL="0" indent="0" algn="ctr">
              <a:buNone/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es-MX" dirty="0"/>
              <a:t>Bajada lorem ipsum dolor sit amet</a:t>
            </a:r>
            <a:endParaRPr lang="es-CL" dirty="0"/>
          </a:p>
        </p:txBody>
      </p:sp>
      <p:sp>
        <p:nvSpPr>
          <p:cNvPr id="8" name="Marcador de texto 7">
            <a:extLst>
              <a:ext uri="{FF2B5EF4-FFF2-40B4-BE49-F238E27FC236}">
                <a16:creationId xmlns:a16="http://schemas.microsoft.com/office/drawing/2014/main" id="{D3EAE4C3-C21C-0F74-3775-DD3486554FC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01379" y="1989474"/>
            <a:ext cx="3989238" cy="261938"/>
          </a:xfr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pPr lvl="0"/>
            <a:r>
              <a:rPr lang="es-MX" dirty="0"/>
              <a:t>Epígrafe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3714196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ortadill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ED10B83-DC68-9CB3-26B7-4BF431E64A9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279843"/>
            <a:ext cx="10515600" cy="837710"/>
          </a:xfrm>
        </p:spPr>
        <p:txBody>
          <a:bodyPr>
            <a:normAutofit/>
          </a:bodyPr>
          <a:lstStyle>
            <a:lvl1pPr algn="ctr">
              <a:defRPr sz="4600" b="1" i="0">
                <a:solidFill>
                  <a:srgbClr val="0B458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s-MX" dirty="0"/>
              <a:t>Título de lámina</a:t>
            </a:r>
            <a:endParaRPr lang="es-CL" dirty="0"/>
          </a:p>
        </p:txBody>
      </p:sp>
      <p:sp>
        <p:nvSpPr>
          <p:cNvPr id="14" name="Marcador de texto 13">
            <a:extLst>
              <a:ext uri="{FF2B5EF4-FFF2-40B4-BE49-F238E27FC236}">
                <a16:creationId xmlns:a16="http://schemas.microsoft.com/office/drawing/2014/main" id="{4EF85A1B-74A0-E128-CE32-50B638FB713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201159" y="3264816"/>
            <a:ext cx="3789682" cy="346738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0B4581"/>
                </a:solidFill>
              </a:defRPr>
            </a:lvl1pPr>
          </a:lstStyle>
          <a:p>
            <a:pPr lvl="0"/>
            <a:r>
              <a:rPr lang="es-MX" dirty="0"/>
              <a:t>Bajada de lámina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2506405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Lámina interior_op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81A2E76-457B-7287-B7E9-E9E0C0329FC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623078"/>
            <a:ext cx="10515600" cy="518388"/>
          </a:xfrm>
        </p:spPr>
        <p:txBody>
          <a:bodyPr>
            <a:normAutofit/>
          </a:bodyPr>
          <a:lstStyle>
            <a:lvl1pPr marL="0" indent="0">
              <a:buNone/>
              <a:defRPr sz="4000" b="1" i="0">
                <a:solidFill>
                  <a:srgbClr val="0B458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 dirty="0"/>
              <a:t>Título de lámina</a:t>
            </a:r>
          </a:p>
        </p:txBody>
      </p:sp>
      <p:sp>
        <p:nvSpPr>
          <p:cNvPr id="13" name="Marcador de texto 12">
            <a:extLst>
              <a:ext uri="{FF2B5EF4-FFF2-40B4-BE49-F238E27FC236}">
                <a16:creationId xmlns:a16="http://schemas.microsoft.com/office/drawing/2014/main" id="{98520361-BD56-4E8E-9CB5-6FC8EDEDDB9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821113" y="1991656"/>
            <a:ext cx="7569200" cy="3584575"/>
          </a:xfrm>
        </p:spPr>
        <p:txBody>
          <a:bodyPr/>
          <a:lstStyle>
            <a:lvl1pPr marL="0" indent="0">
              <a:buNone/>
              <a:defRPr sz="2000">
                <a:solidFill>
                  <a:srgbClr val="0C4581"/>
                </a:solidFill>
              </a:defRPr>
            </a:lvl1pPr>
          </a:lstStyle>
          <a:p>
            <a:pPr lvl="0"/>
            <a:r>
              <a:rPr lang="es-MX" dirty="0"/>
              <a:t>Texto de lámina. Lorem ipsum dolor sit amet.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759473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Lámina interior_op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81A2E76-457B-7287-B7E9-E9E0C0329FC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623078"/>
            <a:ext cx="10515600" cy="518388"/>
          </a:xfrm>
        </p:spPr>
        <p:txBody>
          <a:bodyPr>
            <a:normAutofit/>
          </a:bodyPr>
          <a:lstStyle>
            <a:lvl1pPr marL="0" indent="0">
              <a:buNone/>
              <a:defRPr sz="4000" b="1" i="0">
                <a:solidFill>
                  <a:srgbClr val="0B458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 dirty="0"/>
              <a:t>Título de lámina</a:t>
            </a:r>
          </a:p>
        </p:txBody>
      </p:sp>
      <p:sp>
        <p:nvSpPr>
          <p:cNvPr id="13" name="Marcador de texto 12">
            <a:extLst>
              <a:ext uri="{FF2B5EF4-FFF2-40B4-BE49-F238E27FC236}">
                <a16:creationId xmlns:a16="http://schemas.microsoft.com/office/drawing/2014/main" id="{98520361-BD56-4E8E-9CB5-6FC8EDEDDB9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821113" y="1991656"/>
            <a:ext cx="7569200" cy="3584575"/>
          </a:xfrm>
        </p:spPr>
        <p:txBody>
          <a:bodyPr/>
          <a:lstStyle>
            <a:lvl1pPr marL="0" indent="0">
              <a:buNone/>
              <a:defRPr sz="2000">
                <a:solidFill>
                  <a:srgbClr val="0C4581"/>
                </a:solidFill>
              </a:defRPr>
            </a:lvl1pPr>
          </a:lstStyle>
          <a:p>
            <a:pPr lvl="0"/>
            <a:r>
              <a:rPr lang="es-MX" dirty="0"/>
              <a:t>Texto de lámina. Lorem ipsum dolor sit amet.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2455267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Dos objeto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E79EC74-3BED-0EC0-A81D-ABF62D8EA30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485090"/>
            <a:ext cx="5181600" cy="4351338"/>
          </a:xfrm>
        </p:spPr>
        <p:txBody>
          <a:bodyPr/>
          <a:lstStyle/>
          <a:p>
            <a:pPr lvl="0"/>
            <a:endParaRPr lang="es-CL" dirty="0"/>
          </a:p>
        </p:txBody>
      </p:sp>
      <p:sp>
        <p:nvSpPr>
          <p:cNvPr id="11" name="Marcador de texto 9">
            <a:extLst>
              <a:ext uri="{FF2B5EF4-FFF2-40B4-BE49-F238E27FC236}">
                <a16:creationId xmlns:a16="http://schemas.microsoft.com/office/drawing/2014/main" id="{FFDD4098-A489-3EDD-9C9D-BD18C956122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172200" y="1484313"/>
            <a:ext cx="5181600" cy="4351337"/>
          </a:xfrm>
        </p:spPr>
        <p:txBody>
          <a:bodyPr/>
          <a:lstStyle>
            <a:lvl1pPr>
              <a:defRPr sz="2400">
                <a:solidFill>
                  <a:srgbClr val="0C4581"/>
                </a:solidFill>
              </a:defRPr>
            </a:lvl1pPr>
            <a:lvl2pPr>
              <a:defRPr sz="2000">
                <a:solidFill>
                  <a:srgbClr val="0C4581"/>
                </a:solidFill>
              </a:defRPr>
            </a:lvl2pPr>
            <a:lvl3pPr>
              <a:defRPr sz="1800">
                <a:solidFill>
                  <a:srgbClr val="0C4581"/>
                </a:solidFill>
              </a:defRPr>
            </a:lvl3pPr>
            <a:lvl4pPr>
              <a:defRPr sz="1600">
                <a:solidFill>
                  <a:srgbClr val="0C4581"/>
                </a:solidFill>
              </a:defRPr>
            </a:lvl4pPr>
            <a:lvl5pPr>
              <a:defRPr sz="1600">
                <a:solidFill>
                  <a:srgbClr val="0C4581"/>
                </a:solidFill>
              </a:defRPr>
            </a:lvl5pPr>
          </a:lstStyle>
          <a:p>
            <a:pPr lvl="0"/>
            <a:r>
              <a:rPr lang="es-MX" dirty="0"/>
              <a:t>Haga clic para modificar los estilos de texto del patrón</a:t>
            </a:r>
          </a:p>
          <a:p>
            <a:pPr lvl="1"/>
            <a:r>
              <a:rPr lang="es-MX" dirty="0"/>
              <a:t>Segundo nivel</a:t>
            </a:r>
          </a:p>
          <a:p>
            <a:pPr lvl="2"/>
            <a:r>
              <a:rPr lang="es-MX" dirty="0"/>
              <a:t>Tercer nivel</a:t>
            </a:r>
          </a:p>
          <a:p>
            <a:pPr lvl="3"/>
            <a:r>
              <a:rPr lang="es-MX" dirty="0"/>
              <a:t>Cuarto nivel</a:t>
            </a:r>
          </a:p>
          <a:p>
            <a:pPr lvl="4"/>
            <a:r>
              <a:rPr lang="es-MX" dirty="0"/>
              <a:t>Quinto nivel</a:t>
            </a:r>
            <a:endParaRPr lang="es-CL" dirty="0"/>
          </a:p>
        </p:txBody>
      </p:sp>
      <p:sp>
        <p:nvSpPr>
          <p:cNvPr id="12" name="Marcador de texto 2">
            <a:extLst>
              <a:ext uri="{FF2B5EF4-FFF2-40B4-BE49-F238E27FC236}">
                <a16:creationId xmlns:a16="http://schemas.microsoft.com/office/drawing/2014/main" id="{D3881AA8-46B6-8B1C-2BFD-E829BBDBE929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831850" y="623078"/>
            <a:ext cx="10515600" cy="518388"/>
          </a:xfrm>
        </p:spPr>
        <p:txBody>
          <a:bodyPr>
            <a:normAutofit/>
          </a:bodyPr>
          <a:lstStyle>
            <a:lvl1pPr marL="0" indent="0">
              <a:buNone/>
              <a:defRPr sz="4000" b="1" i="0">
                <a:solidFill>
                  <a:srgbClr val="0B458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 dirty="0"/>
              <a:t>Título de lámina</a:t>
            </a:r>
          </a:p>
        </p:txBody>
      </p:sp>
    </p:spTree>
    <p:extLst>
      <p:ext uri="{BB962C8B-B14F-4D97-AF65-F5344CB8AC3E}">
        <p14:creationId xmlns:p14="http://schemas.microsoft.com/office/powerpoint/2010/main" val="17841653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ier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0607201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87F2359B-04E4-01ED-689A-93A1663A09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 dirty="0"/>
              <a:t>Haz clic para modificar el estilo de título del patrón</a:t>
            </a:r>
            <a:endParaRPr lang="es-CL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D5BCEEC-C96B-0DC0-4290-32F18394F3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 dirty="0"/>
              <a:t>Haga clic para modificar los estilos de texto del patrón</a:t>
            </a:r>
          </a:p>
          <a:p>
            <a:pPr lvl="1"/>
            <a:r>
              <a:rPr lang="es-MX" dirty="0"/>
              <a:t>Segundo nivel</a:t>
            </a:r>
          </a:p>
          <a:p>
            <a:pPr lvl="2"/>
            <a:r>
              <a:rPr lang="es-MX" dirty="0"/>
              <a:t>Tercer nivel</a:t>
            </a:r>
          </a:p>
          <a:p>
            <a:pPr lvl="3"/>
            <a:r>
              <a:rPr lang="es-MX" dirty="0"/>
              <a:t>Cuarto nivel</a:t>
            </a:r>
          </a:p>
          <a:p>
            <a:pPr lvl="4"/>
            <a:r>
              <a:rPr lang="es-MX" dirty="0"/>
              <a:t>Quinto nivel</a:t>
            </a:r>
            <a:endParaRPr lang="es-CL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5E2851F-2CF1-6901-1409-D84ED8AA56B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45C7F5-E518-4449-946A-19B136B5AE60}" type="datetimeFigureOut">
              <a:rPr lang="es-CL" smtClean="0"/>
              <a:t>15-12-23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72B1A28-07FD-79E1-FE0A-90EE1D5E27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FDA1963-E09C-389D-ABAF-717B8D7A19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6097A0-6419-AF42-932A-B78F8253A792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30940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0" r:id="rId2"/>
    <p:sldLayoutId id="2147483651" r:id="rId3"/>
    <p:sldLayoutId id="2147483662" r:id="rId4"/>
    <p:sldLayoutId id="2147483652" r:id="rId5"/>
    <p:sldLayoutId id="2147483663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22F192F-BA96-5ED3-CCE0-0FAC920CF7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86446" y="2426345"/>
            <a:ext cx="6923314" cy="837710"/>
          </a:xfrm>
        </p:spPr>
        <p:txBody>
          <a:bodyPr>
            <a:noAutofit/>
          </a:bodyPr>
          <a:lstStyle/>
          <a:p>
            <a:r>
              <a:rPr lang="es-CL" sz="2400" dirty="0"/>
              <a:t>SESIÓN 2: FOCUS GROUP DIRIGIDO AL</a:t>
            </a:r>
            <a:br>
              <a:rPr lang="es-CL" sz="2400" dirty="0"/>
            </a:br>
            <a:r>
              <a:rPr lang="es-CL" sz="2400" dirty="0"/>
              <a:t>COMITÉ EXPERTO ASESOR</a:t>
            </a:r>
            <a:endParaRPr lang="es-CL" sz="3200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7F923959-C970-D2C3-6103-CB887E17C13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70868" y="5375738"/>
            <a:ext cx="2790701" cy="346738"/>
          </a:xfrm>
        </p:spPr>
        <p:txBody>
          <a:bodyPr/>
          <a:lstStyle/>
          <a:p>
            <a:r>
              <a:rPr lang="es-ES" sz="1800" dirty="0"/>
              <a:t>Noviembre, 2023</a:t>
            </a:r>
            <a:endParaRPr lang="es-CL" sz="1800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5FECFD46-8FF9-FB03-0EAB-A60A6C6D38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9005" y="4080156"/>
            <a:ext cx="1430851" cy="1430851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305" y="220373"/>
            <a:ext cx="4720281" cy="1966784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4612" y="4078107"/>
            <a:ext cx="1575602" cy="1432900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4970" y="4078108"/>
            <a:ext cx="1576589" cy="143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68656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CD503BF5-7A6B-D1C8-DC53-42176369CB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0283" y="235771"/>
            <a:ext cx="11871434" cy="1356545"/>
          </a:xfrm>
        </p:spPr>
        <p:txBody>
          <a:bodyPr>
            <a:normAutofit/>
          </a:bodyPr>
          <a:lstStyle/>
          <a:p>
            <a:pPr algn="just"/>
            <a:r>
              <a:rPr lang="es-CL" sz="2400" dirty="0">
                <a:latin typeface="+mn-lt"/>
                <a:cs typeface="Times New Roman" panose="02020603050405020304" pitchFamily="18" charset="0"/>
              </a:rPr>
              <a:t>3. </a:t>
            </a:r>
            <a:r>
              <a:rPr lang="es-CL" sz="2400" dirty="0">
                <a:latin typeface="Calibri" panose="020F0502020204030204" pitchFamily="34" charset="0"/>
                <a:cs typeface="Times New Roman" panose="02020603050405020304" pitchFamily="18" charset="0"/>
              </a:rPr>
              <a:t>¿Cómo conversan las áreas de la infraestructura a cargo del sector privado, como por ejemplo del área sanitaria, telecomunicaciones, energía, puertos y ferrocarriles, y con el rol de ordenamiento territorial de los Gobiernos Regionales?</a:t>
            </a:r>
          </a:p>
          <a:p>
            <a:pPr algn="ctr"/>
            <a:endParaRPr lang="es-CL" sz="2800" dirty="0">
              <a:latin typeface="+mn-lt"/>
            </a:endParaRPr>
          </a:p>
        </p:txBody>
      </p:sp>
      <p:sp>
        <p:nvSpPr>
          <p:cNvPr id="3" name="2 Marcador de contenido">
            <a:extLst>
              <a:ext uri="{FF2B5EF4-FFF2-40B4-BE49-F238E27FC236}">
                <a16:creationId xmlns:a16="http://schemas.microsoft.com/office/drawing/2014/main" id="{94A15FB4-C0FF-D65D-6F61-C6325552948E}"/>
              </a:ext>
            </a:extLst>
          </p:cNvPr>
          <p:cNvSpPr txBox="1">
            <a:spLocks/>
          </p:cNvSpPr>
          <p:nvPr/>
        </p:nvSpPr>
        <p:spPr>
          <a:xfrm>
            <a:off x="687583" y="1702675"/>
            <a:ext cx="10716986" cy="4445869"/>
          </a:xfrm>
          <a:prstGeom prst="rect">
            <a:avLst/>
          </a:prstGeom>
          <a:solidFill>
            <a:schemeClr val="accent1">
              <a:lumMod val="20000"/>
              <a:lumOff val="8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algn="ctr">
              <a:spcBef>
                <a:spcPts val="600"/>
              </a:spcBef>
              <a:spcAft>
                <a:spcPts val="600"/>
              </a:spcAft>
              <a:defRPr sz="1200">
                <a:solidFill>
                  <a:srgbClr val="002060"/>
                </a:solidFill>
                <a:latin typeface="National Regular" panose="02000503000000020004" pitchFamily="50" charset="0"/>
                <a:ea typeface="National Regular" panose="02000503000000020004" pitchFamily="50" charset="0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563" indent="-182563" algn="l"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es-CL" sz="1400" dirty="0"/>
              <a:t> </a:t>
            </a:r>
          </a:p>
          <a:p>
            <a:pPr marL="182563" indent="-182563" algn="l"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es-CL" sz="1400" dirty="0"/>
              <a:t> </a:t>
            </a:r>
          </a:p>
          <a:p>
            <a:pPr marL="182563" indent="-182563" algn="l"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es-CL" sz="1400" dirty="0"/>
              <a:t> </a:t>
            </a:r>
          </a:p>
          <a:p>
            <a:pPr marL="182563" indent="-182563" algn="l"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es-CL" sz="1400" dirty="0"/>
              <a:t> </a:t>
            </a:r>
          </a:p>
          <a:p>
            <a:pPr marL="182563" indent="-182563" algn="l"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es-CL" sz="1400" dirty="0"/>
              <a:t> </a:t>
            </a:r>
          </a:p>
          <a:p>
            <a:pPr marL="182563" indent="-182563" algn="l"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es-CL" sz="1400" dirty="0"/>
              <a:t> </a:t>
            </a:r>
          </a:p>
          <a:p>
            <a:pPr marL="182563" indent="-182563" algn="l"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es-CL" sz="1400" dirty="0"/>
              <a:t> </a:t>
            </a:r>
          </a:p>
          <a:p>
            <a:pPr algn="l">
              <a:buClr>
                <a:srgbClr val="002060"/>
              </a:buClr>
            </a:pPr>
            <a:r>
              <a:rPr lang="es-CL" sz="1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657019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16F4A4AB-9815-EE86-A27A-B93D63BB2F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5661" y="489628"/>
            <a:ext cx="10515600" cy="816657"/>
          </a:xfrm>
        </p:spPr>
        <p:txBody>
          <a:bodyPr>
            <a:normAutofit/>
          </a:bodyPr>
          <a:lstStyle/>
          <a:p>
            <a:r>
              <a:rPr lang="es-CL" sz="3200" dirty="0">
                <a:latin typeface="+mn-lt"/>
              </a:rPr>
              <a:t>PRÓXIMOS PASOS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CA0EE56-097F-6491-4E77-23364E75EF0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87828" y="1306285"/>
            <a:ext cx="10593433" cy="4584544"/>
          </a:xfrm>
        </p:spPr>
        <p:txBody>
          <a:bodyPr>
            <a:normAutofit/>
          </a:bodyPr>
          <a:lstStyle/>
          <a:p>
            <a:pPr marL="342900" indent="-342900" algn="just">
              <a:buFont typeface="Wingdings" pitchFamily="2" charset="2"/>
              <a:buChar char="Ø"/>
            </a:pPr>
            <a:r>
              <a:rPr lang="es-CL" sz="3200" dirty="0">
                <a:latin typeface="+mn-lt"/>
              </a:rPr>
              <a:t>Plenario con el comité asesor experto para presentar la propuesta de visión estratégica.</a:t>
            </a:r>
          </a:p>
          <a:p>
            <a:pPr marL="342900" indent="-342900" algn="just">
              <a:buFont typeface="Wingdings" pitchFamily="2" charset="2"/>
              <a:buChar char="Ø"/>
            </a:pPr>
            <a:endParaRPr lang="es-CL" sz="2400" dirty="0">
              <a:latin typeface="+mn-lt"/>
            </a:endParaRPr>
          </a:p>
          <a:p>
            <a:endParaRPr lang="es-CL" sz="2400" dirty="0">
              <a:latin typeface="+mn-lt"/>
            </a:endParaRPr>
          </a:p>
          <a:p>
            <a:endParaRPr lang="es-CL" sz="2400" dirty="0">
              <a:latin typeface="+mn-lt"/>
            </a:endParaRPr>
          </a:p>
          <a:p>
            <a:pPr marL="342900" indent="-342900">
              <a:buFont typeface="Wingdings" pitchFamily="2" charset="2"/>
              <a:buChar char="Ø"/>
            </a:pPr>
            <a:endParaRPr lang="es-CL" sz="2400" dirty="0">
              <a:latin typeface="+mn-lt"/>
            </a:endParaRPr>
          </a:p>
          <a:p>
            <a:pPr marL="342900" indent="-342900">
              <a:buFont typeface="Wingdings" pitchFamily="2" charset="2"/>
              <a:buChar char="Ø"/>
            </a:pPr>
            <a:endParaRPr lang="es-CL" sz="2400" dirty="0">
              <a:latin typeface="+mn-lt"/>
            </a:endParaRPr>
          </a:p>
          <a:p>
            <a:pPr marL="342900" indent="-342900">
              <a:buFont typeface="Wingdings" pitchFamily="2" charset="2"/>
              <a:buChar char="Ø"/>
            </a:pPr>
            <a:endParaRPr lang="es-CL" sz="2400" dirty="0">
              <a:latin typeface="+mn-lt"/>
            </a:endParaRPr>
          </a:p>
          <a:p>
            <a:pPr marL="342900" indent="-342900">
              <a:buFont typeface="Wingdings" pitchFamily="2" charset="2"/>
              <a:buChar char="Ø"/>
            </a:pPr>
            <a:endParaRPr lang="es-CL" sz="2400" dirty="0">
              <a:latin typeface="+mn-lt"/>
            </a:endParaRPr>
          </a:p>
          <a:p>
            <a:pPr marL="342900" indent="-342900">
              <a:buFont typeface="Wingdings" pitchFamily="2" charset="2"/>
              <a:buChar char="Ø"/>
            </a:pPr>
            <a:endParaRPr lang="es-CL" sz="2400" b="1" dirty="0">
              <a:latin typeface="+mn-lt"/>
            </a:endParaRPr>
          </a:p>
          <a:p>
            <a:pPr marL="342900" indent="-342900">
              <a:buFont typeface="Wingdings" pitchFamily="2" charset="2"/>
              <a:buChar char="Ø"/>
            </a:pPr>
            <a:endParaRPr lang="es-CL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165038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89E9C5A7-187B-47A5-EAEC-423AE2DEC6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1752" y="2201169"/>
            <a:ext cx="1828496" cy="1828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92438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16F4A4AB-9815-EE86-A27A-B93D63BB2F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59184" y="925452"/>
            <a:ext cx="10515600" cy="816657"/>
          </a:xfrm>
        </p:spPr>
        <p:txBody>
          <a:bodyPr>
            <a:normAutofit/>
          </a:bodyPr>
          <a:lstStyle/>
          <a:p>
            <a:r>
              <a:rPr lang="es-CL" sz="3600" dirty="0">
                <a:latin typeface="+mn-lt"/>
              </a:rPr>
              <a:t>OBJETIVO DEL FOCUS GROUP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CA0EE56-097F-6491-4E77-23364E75EF0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759184" y="1649548"/>
            <a:ext cx="10218420" cy="2862735"/>
          </a:xfrm>
        </p:spPr>
        <p:txBody>
          <a:bodyPr>
            <a:normAutofit fontScale="92500"/>
          </a:bodyPr>
          <a:lstStyle/>
          <a:p>
            <a:pPr algn="just">
              <a:lnSpc>
                <a:spcPct val="150000"/>
              </a:lnSpc>
            </a:pPr>
            <a:r>
              <a:rPr lang="es-CL" sz="3600" dirty="0">
                <a:latin typeface="+mn-lt"/>
              </a:rPr>
              <a:t>Identificar y acordar elementos claves que contribuyan a la elaboración de una visión estratégica de largo plazo de los </a:t>
            </a:r>
            <a:r>
              <a:rPr lang="es-CL" sz="3600" b="1" dirty="0">
                <a:latin typeface="+mn-lt"/>
              </a:rPr>
              <a:t>Servicios de Infraestructura Nacional.</a:t>
            </a:r>
          </a:p>
          <a:p>
            <a:pPr algn="just"/>
            <a:endParaRPr lang="es-CL" sz="3600" b="1" dirty="0">
              <a:solidFill>
                <a:schemeClr val="tx1"/>
              </a:solidFill>
              <a:latin typeface="+mn-lt"/>
            </a:endParaRPr>
          </a:p>
          <a:p>
            <a:pPr algn="just"/>
            <a:endParaRPr lang="es-CL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316917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1">
            <a:extLst>
              <a:ext uri="{FF2B5EF4-FFF2-40B4-BE49-F238E27FC236}">
                <a16:creationId xmlns:a16="http://schemas.microsoft.com/office/drawing/2014/main" id="{D71D5DA8-731B-0A94-E987-E95AEEDDAC26}"/>
              </a:ext>
            </a:extLst>
          </p:cNvPr>
          <p:cNvSpPr txBox="1">
            <a:spLocks/>
          </p:cNvSpPr>
          <p:nvPr/>
        </p:nvSpPr>
        <p:spPr>
          <a:xfrm>
            <a:off x="1601585" y="2423157"/>
            <a:ext cx="8582939" cy="816657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4000" b="1" i="0" kern="1200">
                <a:solidFill>
                  <a:srgbClr val="0B458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CL" sz="3600" dirty="0">
                <a:latin typeface="+mn-lt"/>
              </a:rPr>
              <a:t>BREVE SÍNTESIS DEL PRIMER CICLO FOCUS GROUP </a:t>
            </a:r>
          </a:p>
        </p:txBody>
      </p:sp>
    </p:spTree>
    <p:extLst>
      <p:ext uri="{BB962C8B-B14F-4D97-AF65-F5344CB8AC3E}">
        <p14:creationId xmlns:p14="http://schemas.microsoft.com/office/powerpoint/2010/main" val="28735183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CD503BF5-7A6B-D1C8-DC53-42176369CB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8899" y="376861"/>
            <a:ext cx="10977755" cy="421302"/>
          </a:xfrm>
        </p:spPr>
        <p:txBody>
          <a:bodyPr>
            <a:normAutofit fontScale="92500" lnSpcReduction="20000"/>
          </a:bodyPr>
          <a:lstStyle/>
          <a:p>
            <a:r>
              <a:rPr lang="es-CL" sz="3000" i="0" dirty="0">
                <a:effectLst/>
                <a:latin typeface="+mn-lt"/>
              </a:rPr>
              <a:t>Conceptos claves asociados a la visió</a:t>
            </a:r>
            <a:r>
              <a:rPr lang="es-CL" sz="3000" dirty="0">
                <a:latin typeface="+mn-lt"/>
              </a:rPr>
              <a:t>n país</a:t>
            </a:r>
            <a:endParaRPr lang="es-CL" sz="3000" i="0" dirty="0">
              <a:effectLst/>
              <a:latin typeface="+mn-lt"/>
            </a:endParaRPr>
          </a:p>
          <a:p>
            <a:endParaRPr lang="es-ES_tradnl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7BE69BAE-E974-BC2F-48EF-3B5BF4AC6C5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09258" y="1043914"/>
            <a:ext cx="11993101" cy="5437225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10000"/>
              </a:lnSpc>
              <a:buFont typeface="Wingdings" pitchFamily="2" charset="2"/>
              <a:buChar char="Ø"/>
            </a:pPr>
            <a:r>
              <a:rPr lang="es-ES_tradnl" sz="2400" b="1" dirty="0">
                <a:solidFill>
                  <a:srgbClr val="0B4581"/>
                </a:solidFill>
                <a:latin typeface="+mn-lt"/>
              </a:rPr>
              <a:t>Igualdad y equidad</a:t>
            </a:r>
            <a:r>
              <a:rPr lang="es-ES_tradnl" sz="2400" b="1" dirty="0">
                <a:solidFill>
                  <a:srgbClr val="0070C0"/>
                </a:solidFill>
                <a:latin typeface="+mn-lt"/>
              </a:rPr>
              <a:t> </a:t>
            </a:r>
          </a:p>
          <a:p>
            <a:pPr marL="342900" indent="-342900">
              <a:lnSpc>
                <a:spcPct val="110000"/>
              </a:lnSpc>
              <a:buFont typeface="Wingdings" pitchFamily="2" charset="2"/>
              <a:buChar char="Ø"/>
            </a:pPr>
            <a:r>
              <a:rPr lang="es-ES_tradnl" sz="2400" b="1" dirty="0">
                <a:solidFill>
                  <a:srgbClr val="0B4581"/>
                </a:solidFill>
                <a:latin typeface="+mn-lt"/>
              </a:rPr>
              <a:t>Desarrollo económico sostenible</a:t>
            </a:r>
          </a:p>
          <a:p>
            <a:pPr marL="342900" indent="-342900">
              <a:lnSpc>
                <a:spcPct val="110000"/>
              </a:lnSpc>
              <a:buFont typeface="Wingdings" pitchFamily="2" charset="2"/>
              <a:buChar char="Ø"/>
            </a:pPr>
            <a:r>
              <a:rPr lang="es-ES_tradnl" sz="2400" b="1" dirty="0">
                <a:solidFill>
                  <a:srgbClr val="0B4581"/>
                </a:solidFill>
                <a:latin typeface="+mn-lt"/>
              </a:rPr>
              <a:t>Descentralización y desarrollo territorial de todas las regiones</a:t>
            </a:r>
          </a:p>
          <a:p>
            <a:pPr marL="342900" indent="-342900">
              <a:lnSpc>
                <a:spcPct val="110000"/>
              </a:lnSpc>
              <a:buFont typeface="Wingdings" pitchFamily="2" charset="2"/>
              <a:buChar char="Ø"/>
            </a:pPr>
            <a:r>
              <a:rPr lang="es-ES_tradnl" sz="2400" b="1" dirty="0">
                <a:solidFill>
                  <a:srgbClr val="0B4581"/>
                </a:solidFill>
                <a:latin typeface="+mn-lt"/>
              </a:rPr>
              <a:t>Participación y representatividad de las personas y los territorios</a:t>
            </a:r>
          </a:p>
          <a:p>
            <a:pPr marL="342900" indent="-342900">
              <a:lnSpc>
                <a:spcPct val="110000"/>
              </a:lnSpc>
              <a:buFont typeface="Wingdings" pitchFamily="2" charset="2"/>
              <a:buChar char="Ø"/>
            </a:pPr>
            <a:r>
              <a:rPr lang="es-ES_tradnl" sz="2400" b="1" dirty="0">
                <a:solidFill>
                  <a:srgbClr val="0B4581"/>
                </a:solidFill>
                <a:latin typeface="+mn-lt"/>
              </a:rPr>
              <a:t>Acceso a Educación y Salud</a:t>
            </a:r>
          </a:p>
          <a:p>
            <a:pPr marL="342900" indent="-342900">
              <a:lnSpc>
                <a:spcPct val="110000"/>
              </a:lnSpc>
              <a:buFont typeface="Wingdings" pitchFamily="2" charset="2"/>
              <a:buChar char="Ø"/>
            </a:pPr>
            <a:r>
              <a:rPr lang="es-ES_tradnl" sz="2400" b="1" dirty="0">
                <a:solidFill>
                  <a:srgbClr val="0B4581"/>
                </a:solidFill>
                <a:latin typeface="+mn-lt"/>
              </a:rPr>
              <a:t>Tecnología Desarrollo e innovación</a:t>
            </a:r>
            <a:r>
              <a:rPr lang="es-ES_tradnl" sz="2400" dirty="0">
                <a:solidFill>
                  <a:srgbClr val="0B4581"/>
                </a:solidFill>
                <a:latin typeface="+mn-lt"/>
              </a:rPr>
              <a:t> (I+D+I) </a:t>
            </a:r>
          </a:p>
          <a:p>
            <a:pPr marL="342900" indent="-342900">
              <a:lnSpc>
                <a:spcPct val="110000"/>
              </a:lnSpc>
              <a:buFont typeface="Wingdings" pitchFamily="2" charset="2"/>
              <a:buChar char="Ø"/>
            </a:pPr>
            <a:r>
              <a:rPr lang="es-ES_tradnl" sz="2400" b="1" dirty="0">
                <a:solidFill>
                  <a:srgbClr val="0B4581"/>
                </a:solidFill>
                <a:latin typeface="+mn-lt"/>
              </a:rPr>
              <a:t>Sostenibilidad ambiental</a:t>
            </a:r>
            <a:r>
              <a:rPr lang="es-ES_tradnl" sz="2400" dirty="0">
                <a:solidFill>
                  <a:srgbClr val="0B4581"/>
                </a:solidFill>
                <a:latin typeface="+mn-lt"/>
              </a:rPr>
              <a:t> </a:t>
            </a:r>
          </a:p>
          <a:p>
            <a:pPr marL="342900" indent="-342900">
              <a:lnSpc>
                <a:spcPct val="110000"/>
              </a:lnSpc>
              <a:buFont typeface="Wingdings" pitchFamily="2" charset="2"/>
              <a:buChar char="Ø"/>
            </a:pPr>
            <a:r>
              <a:rPr lang="es-ES_tradnl" sz="2400" b="1" dirty="0">
                <a:solidFill>
                  <a:srgbClr val="0B4581"/>
                </a:solidFill>
                <a:latin typeface="+mn-lt"/>
              </a:rPr>
              <a:t>Productividad </a:t>
            </a:r>
          </a:p>
          <a:p>
            <a:pPr marL="342900" indent="-342900">
              <a:lnSpc>
                <a:spcPct val="110000"/>
              </a:lnSpc>
              <a:buFont typeface="Wingdings" pitchFamily="2" charset="2"/>
              <a:buChar char="Ø"/>
            </a:pPr>
            <a:r>
              <a:rPr lang="es-ES_tradnl" sz="2400" b="1" dirty="0">
                <a:solidFill>
                  <a:srgbClr val="0B4581"/>
                </a:solidFill>
                <a:latin typeface="+mn-lt"/>
              </a:rPr>
              <a:t>Colaboración y articulación</a:t>
            </a:r>
          </a:p>
          <a:p>
            <a:pPr marL="342900" indent="-342900">
              <a:lnSpc>
                <a:spcPct val="110000"/>
              </a:lnSpc>
              <a:buFont typeface="Wingdings" pitchFamily="2" charset="2"/>
              <a:buChar char="Ø"/>
            </a:pPr>
            <a:r>
              <a:rPr lang="es-ES_tradnl" sz="2400" b="1" dirty="0">
                <a:solidFill>
                  <a:srgbClr val="0B4581"/>
                </a:solidFill>
                <a:latin typeface="+mn-lt"/>
              </a:rPr>
              <a:t>Aprovechar las ventajas competitivas para el desarrollo del país</a:t>
            </a:r>
          </a:p>
          <a:p>
            <a:pPr marL="342900" indent="-342900">
              <a:lnSpc>
                <a:spcPct val="70000"/>
              </a:lnSpc>
              <a:buFontTx/>
              <a:buChar char="-"/>
            </a:pPr>
            <a:endParaRPr lang="es-ES_tradnl" sz="2400" dirty="0">
              <a:solidFill>
                <a:srgbClr val="0B4581"/>
              </a:solidFill>
              <a:latin typeface="+mn-lt"/>
            </a:endParaRPr>
          </a:p>
          <a:p>
            <a:pPr marL="342900" indent="-342900">
              <a:lnSpc>
                <a:spcPct val="70000"/>
              </a:lnSpc>
              <a:buFontTx/>
              <a:buChar char="-"/>
            </a:pPr>
            <a:endParaRPr lang="es-ES_tradnl" sz="1900" dirty="0">
              <a:solidFill>
                <a:srgbClr val="0B4581"/>
              </a:solidFill>
              <a:latin typeface="+mn-lt"/>
            </a:endParaRPr>
          </a:p>
          <a:p>
            <a:pPr marL="342900" indent="-342900">
              <a:lnSpc>
                <a:spcPct val="70000"/>
              </a:lnSpc>
              <a:buFontTx/>
              <a:buChar char="-"/>
            </a:pPr>
            <a:endParaRPr lang="es-ES_tradnl" dirty="0">
              <a:solidFill>
                <a:srgbClr val="0B4581"/>
              </a:solidFill>
              <a:latin typeface="+mn-lt"/>
            </a:endParaRPr>
          </a:p>
          <a:p>
            <a:pPr marL="342900" indent="-342900">
              <a:lnSpc>
                <a:spcPct val="70000"/>
              </a:lnSpc>
              <a:buFontTx/>
              <a:buChar char="-"/>
            </a:pPr>
            <a:endParaRPr lang="es-ES_tradnl" dirty="0">
              <a:solidFill>
                <a:srgbClr val="0B458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156984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CD503BF5-7A6B-D1C8-DC53-42176369CB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3690" y="223669"/>
            <a:ext cx="11564620" cy="864346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s-CL" sz="2800" dirty="0">
                <a:latin typeface="+mn-lt"/>
              </a:rPr>
              <a:t>Conceptos asociados a la visión de los servicios de infraestructura  </a:t>
            </a:r>
          </a:p>
          <a:p>
            <a:endParaRPr lang="es-ES_tradnl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7BE69BAE-E974-BC2F-48EF-3B5BF4AC6C5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13690" y="568811"/>
            <a:ext cx="10891585" cy="6065520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10000"/>
              </a:lnSpc>
            </a:pPr>
            <a:endParaRPr lang="es-ES_tradnl" sz="1600" b="1" dirty="0">
              <a:solidFill>
                <a:srgbClr val="0B4581"/>
              </a:solidFill>
              <a:latin typeface="+mn-lt"/>
            </a:endParaRPr>
          </a:p>
          <a:p>
            <a:pPr marL="342900" indent="-342900">
              <a:lnSpc>
                <a:spcPct val="110000"/>
              </a:lnSpc>
              <a:buFont typeface="Wingdings" pitchFamily="2" charset="2"/>
              <a:buChar char="Ø"/>
            </a:pPr>
            <a:r>
              <a:rPr lang="es-ES_tradnl" sz="2400" b="1" dirty="0">
                <a:solidFill>
                  <a:srgbClr val="0B4581"/>
                </a:solidFill>
                <a:latin typeface="+mn-lt"/>
              </a:rPr>
              <a:t>Servicios de infraestructura como aporte al desarrollo del país y la calidad de vida de las personas</a:t>
            </a:r>
          </a:p>
          <a:p>
            <a:pPr marL="342900" indent="-342900">
              <a:lnSpc>
                <a:spcPct val="110000"/>
              </a:lnSpc>
              <a:buFont typeface="Wingdings" pitchFamily="2" charset="2"/>
              <a:buChar char="Ø"/>
            </a:pPr>
            <a:r>
              <a:rPr lang="es-ES_tradnl" sz="2400" b="1" dirty="0">
                <a:solidFill>
                  <a:srgbClr val="0B4581"/>
                </a:solidFill>
                <a:latin typeface="+mn-lt"/>
              </a:rPr>
              <a:t>Mirada de la infraestructura desde la oportunidad y no desde la brecha</a:t>
            </a:r>
          </a:p>
          <a:p>
            <a:pPr marL="342900" indent="-342900">
              <a:lnSpc>
                <a:spcPct val="110000"/>
              </a:lnSpc>
              <a:buFont typeface="Wingdings" pitchFamily="2" charset="2"/>
              <a:buChar char="Ø"/>
            </a:pPr>
            <a:r>
              <a:rPr lang="es-ES" sz="2400" b="1" dirty="0">
                <a:solidFill>
                  <a:srgbClr val="0B4581"/>
                </a:solidFill>
                <a:latin typeface="+mn-lt"/>
              </a:rPr>
              <a:t>Mirada territorial que contemple la vocación productiva e identidad local</a:t>
            </a:r>
          </a:p>
          <a:p>
            <a:pPr marL="342900" indent="-342900">
              <a:lnSpc>
                <a:spcPct val="110000"/>
              </a:lnSpc>
              <a:buFont typeface="Wingdings" pitchFamily="2" charset="2"/>
              <a:buChar char="Ø"/>
            </a:pPr>
            <a:r>
              <a:rPr lang="es-ES" sz="2400" b="1" dirty="0">
                <a:solidFill>
                  <a:srgbClr val="0B4581"/>
                </a:solidFill>
                <a:latin typeface="+mn-lt"/>
              </a:rPr>
              <a:t>Mirada interdisciplinaria en el diseño y la planificación</a:t>
            </a:r>
          </a:p>
          <a:p>
            <a:pPr marL="342900" indent="-342900">
              <a:lnSpc>
                <a:spcPct val="110000"/>
              </a:lnSpc>
              <a:buFont typeface="Wingdings" pitchFamily="2" charset="2"/>
              <a:buChar char="Ø"/>
            </a:pPr>
            <a:r>
              <a:rPr lang="es-ES_tradnl" sz="2400" b="1" dirty="0">
                <a:solidFill>
                  <a:srgbClr val="0B4581"/>
                </a:solidFill>
                <a:latin typeface="+mn-lt"/>
              </a:rPr>
              <a:t>Planificación a largo plazo que considere niveles de flexibilidad frente a los desafíos emergentes</a:t>
            </a:r>
          </a:p>
          <a:p>
            <a:pPr marL="342900" indent="-342900">
              <a:lnSpc>
                <a:spcPct val="110000"/>
              </a:lnSpc>
              <a:buFont typeface="Wingdings" pitchFamily="2" charset="2"/>
              <a:buChar char="Ø"/>
            </a:pPr>
            <a:r>
              <a:rPr lang="es-ES_tradnl" sz="2400" b="1" dirty="0">
                <a:solidFill>
                  <a:srgbClr val="0B4581"/>
                </a:solidFill>
                <a:latin typeface="+mn-lt"/>
              </a:rPr>
              <a:t>Participación de las personas y los territorios (urbano y rural) en la toma de decisiones</a:t>
            </a:r>
            <a:endParaRPr lang="es-ES_tradnl" sz="2400" dirty="0">
              <a:solidFill>
                <a:srgbClr val="0B4581"/>
              </a:solidFill>
              <a:latin typeface="+mn-lt"/>
            </a:endParaRPr>
          </a:p>
          <a:p>
            <a:pPr marL="342900" indent="-342900">
              <a:lnSpc>
                <a:spcPct val="110000"/>
              </a:lnSpc>
              <a:buFont typeface="Wingdings" pitchFamily="2" charset="2"/>
              <a:buChar char="Ø"/>
            </a:pPr>
            <a:r>
              <a:rPr lang="es-ES_tradnl" sz="2400" b="1" dirty="0">
                <a:solidFill>
                  <a:srgbClr val="0B4581"/>
                </a:solidFill>
                <a:latin typeface="+mn-lt"/>
              </a:rPr>
              <a:t>Integración entre desarrollo humano y el desarrollo de infraestructura</a:t>
            </a:r>
          </a:p>
          <a:p>
            <a:pPr marL="342900" indent="-342900">
              <a:lnSpc>
                <a:spcPct val="110000"/>
              </a:lnSpc>
              <a:buFont typeface="Wingdings" pitchFamily="2" charset="2"/>
              <a:buChar char="Ø"/>
            </a:pPr>
            <a:r>
              <a:rPr lang="es-ES_tradnl" sz="2400" b="1" dirty="0">
                <a:solidFill>
                  <a:srgbClr val="0B4581"/>
                </a:solidFill>
                <a:latin typeface="+mn-lt"/>
              </a:rPr>
              <a:t>Infraestructura multipropósito, polifuncional</a:t>
            </a:r>
          </a:p>
          <a:p>
            <a:pPr marL="342900" indent="-342900">
              <a:lnSpc>
                <a:spcPct val="110000"/>
              </a:lnSpc>
              <a:buFont typeface="Wingdings" pitchFamily="2" charset="2"/>
              <a:buChar char="Ø"/>
            </a:pPr>
            <a:r>
              <a:rPr lang="es-ES_tradnl" sz="2400" b="1" dirty="0">
                <a:solidFill>
                  <a:srgbClr val="0B4581"/>
                </a:solidFill>
                <a:latin typeface="+mn-lt"/>
              </a:rPr>
              <a:t>Servicios de infraestructura articulado en diferentes niveles</a:t>
            </a:r>
          </a:p>
          <a:p>
            <a:pPr marL="342900" indent="-342900">
              <a:lnSpc>
                <a:spcPct val="110000"/>
              </a:lnSpc>
              <a:buFont typeface="Wingdings" pitchFamily="2" charset="2"/>
              <a:buChar char="Ø"/>
            </a:pPr>
            <a:r>
              <a:rPr lang="es-ES_tradnl" sz="2400" b="1" dirty="0">
                <a:solidFill>
                  <a:srgbClr val="0B4581"/>
                </a:solidFill>
                <a:latin typeface="+mn-lt"/>
              </a:rPr>
              <a:t>Servicios de infraestructura descentralizados</a:t>
            </a:r>
          </a:p>
          <a:p>
            <a:pPr marL="342900" indent="-342900">
              <a:lnSpc>
                <a:spcPct val="110000"/>
              </a:lnSpc>
              <a:buFont typeface="Wingdings" pitchFamily="2" charset="2"/>
              <a:buChar char="Ø"/>
            </a:pPr>
            <a:r>
              <a:rPr lang="es-ES_tradnl" sz="2400" b="1" dirty="0">
                <a:solidFill>
                  <a:srgbClr val="0B4581"/>
                </a:solidFill>
                <a:latin typeface="+mn-lt"/>
              </a:rPr>
              <a:t>Servicios de infraestructuras y  uso de tecnología e IA para la toma de decisiones</a:t>
            </a:r>
          </a:p>
          <a:p>
            <a:pPr marL="342900" indent="-342900">
              <a:lnSpc>
                <a:spcPct val="110000"/>
              </a:lnSpc>
              <a:buFont typeface="Wingdings" pitchFamily="2" charset="2"/>
              <a:buChar char="Ø"/>
            </a:pPr>
            <a:r>
              <a:rPr lang="es-ES_tradnl" sz="2400" b="1" dirty="0">
                <a:solidFill>
                  <a:srgbClr val="0B4581"/>
                </a:solidFill>
                <a:latin typeface="+mn-lt"/>
              </a:rPr>
              <a:t>Resiliente al cambio climático</a:t>
            </a:r>
          </a:p>
          <a:p>
            <a:pPr marL="342900" indent="-342900">
              <a:lnSpc>
                <a:spcPct val="110000"/>
              </a:lnSpc>
              <a:buFont typeface="Wingdings" pitchFamily="2" charset="2"/>
              <a:buChar char="Ø"/>
            </a:pPr>
            <a:r>
              <a:rPr lang="es-ES_tradnl" sz="2400" b="1" dirty="0">
                <a:solidFill>
                  <a:srgbClr val="0B4581"/>
                </a:solidFill>
                <a:latin typeface="+mn-lt"/>
              </a:rPr>
              <a:t>Equilibrio entre las ambiciones, estándares de calidad y costos</a:t>
            </a:r>
          </a:p>
          <a:p>
            <a:pPr marL="342900" indent="-342900">
              <a:lnSpc>
                <a:spcPct val="110000"/>
              </a:lnSpc>
              <a:buFont typeface="Wingdings" pitchFamily="2" charset="2"/>
              <a:buChar char="Ø"/>
            </a:pPr>
            <a:r>
              <a:rPr lang="es-ES_tradnl" sz="2400" b="1" dirty="0">
                <a:solidFill>
                  <a:srgbClr val="0B4581"/>
                </a:solidFill>
                <a:latin typeface="+mn-lt"/>
              </a:rPr>
              <a:t>Normativa alineada con las necesidades de los servicios de infraestructura</a:t>
            </a:r>
          </a:p>
          <a:p>
            <a:pPr marL="342900" indent="-342900">
              <a:lnSpc>
                <a:spcPct val="110000"/>
              </a:lnSpc>
              <a:buFont typeface="Wingdings" pitchFamily="2" charset="2"/>
              <a:buChar char="Ø"/>
            </a:pPr>
            <a:endParaRPr lang="es-ES_tradnl" sz="1600" b="1" dirty="0">
              <a:solidFill>
                <a:srgbClr val="0B4581"/>
              </a:solidFill>
              <a:latin typeface="+mn-lt"/>
            </a:endParaRPr>
          </a:p>
          <a:p>
            <a:pPr marL="342900" indent="-342900">
              <a:lnSpc>
                <a:spcPct val="110000"/>
              </a:lnSpc>
              <a:buFontTx/>
              <a:buChar char="-"/>
            </a:pPr>
            <a:endParaRPr lang="es-ES_tradnl" sz="1200" b="1" dirty="0">
              <a:solidFill>
                <a:srgbClr val="0B4581"/>
              </a:solidFill>
              <a:latin typeface="+mn-lt"/>
            </a:endParaRPr>
          </a:p>
          <a:p>
            <a:pPr marL="342900" indent="-342900">
              <a:lnSpc>
                <a:spcPct val="110000"/>
              </a:lnSpc>
              <a:buFontTx/>
              <a:buChar char="-"/>
            </a:pPr>
            <a:endParaRPr lang="es-ES_tradnl" sz="1900" b="1" dirty="0">
              <a:solidFill>
                <a:srgbClr val="0B4581"/>
              </a:solidFill>
              <a:latin typeface="+mn-lt"/>
            </a:endParaRPr>
          </a:p>
          <a:p>
            <a:pPr>
              <a:lnSpc>
                <a:spcPct val="110000"/>
              </a:lnSpc>
            </a:pPr>
            <a:endParaRPr lang="es-ES_tradnl" sz="1900" b="1" dirty="0">
              <a:solidFill>
                <a:srgbClr val="0B4581"/>
              </a:solidFill>
              <a:latin typeface="+mn-lt"/>
            </a:endParaRPr>
          </a:p>
          <a:p>
            <a:pPr marL="342900" indent="-342900">
              <a:lnSpc>
                <a:spcPct val="110000"/>
              </a:lnSpc>
              <a:buFontTx/>
              <a:buChar char="-"/>
            </a:pPr>
            <a:endParaRPr lang="es-ES_tradnl" sz="1900" dirty="0">
              <a:solidFill>
                <a:srgbClr val="0B4581"/>
              </a:solidFill>
              <a:latin typeface="+mn-lt"/>
            </a:endParaRPr>
          </a:p>
          <a:p>
            <a:pPr marL="342900" indent="-342900">
              <a:lnSpc>
                <a:spcPct val="70000"/>
              </a:lnSpc>
              <a:buFontTx/>
              <a:buChar char="-"/>
            </a:pPr>
            <a:endParaRPr lang="es-ES_tradnl" sz="1900" dirty="0">
              <a:solidFill>
                <a:srgbClr val="0B4581"/>
              </a:solidFill>
              <a:latin typeface="+mn-lt"/>
            </a:endParaRPr>
          </a:p>
          <a:p>
            <a:pPr marL="342900" indent="-342900">
              <a:lnSpc>
                <a:spcPct val="70000"/>
              </a:lnSpc>
              <a:buFontTx/>
              <a:buChar char="-"/>
            </a:pPr>
            <a:endParaRPr lang="es-ES_tradnl" dirty="0">
              <a:solidFill>
                <a:srgbClr val="0B4581"/>
              </a:solidFill>
              <a:latin typeface="+mn-lt"/>
            </a:endParaRPr>
          </a:p>
          <a:p>
            <a:pPr marL="342900" indent="-342900">
              <a:lnSpc>
                <a:spcPct val="70000"/>
              </a:lnSpc>
              <a:buFontTx/>
              <a:buChar char="-"/>
            </a:pPr>
            <a:endParaRPr lang="es-ES_tradnl" dirty="0">
              <a:solidFill>
                <a:srgbClr val="0B458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80260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6" descr="DIPECHOLAC - La iniciativa del Índice de Gestión de Riesgo (INFORM) y su  aporte la implementación del Marco de Sendai para la Reducción del Riesgo  de Desastres (2015-2030)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2974731" y="2662563"/>
            <a:ext cx="5806456" cy="518388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es-ES" dirty="0">
                <a:latin typeface="+mn-lt"/>
              </a:rPr>
              <a:t>Inicio de la discusión</a:t>
            </a:r>
            <a:endParaRPr lang="es-CL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117379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16F4A4AB-9815-EE86-A27A-B93D63BB2F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5661" y="489628"/>
            <a:ext cx="10515600" cy="816657"/>
          </a:xfrm>
        </p:spPr>
        <p:txBody>
          <a:bodyPr>
            <a:normAutofit/>
          </a:bodyPr>
          <a:lstStyle/>
          <a:p>
            <a:r>
              <a:rPr lang="es-CL" sz="3200" dirty="0">
                <a:latin typeface="+mn-lt"/>
              </a:rPr>
              <a:t>METODOLOGÍA DE TRABAJO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CA0EE56-097F-6491-4E77-23364E75EF0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65661" y="1398813"/>
            <a:ext cx="10593433" cy="4584544"/>
          </a:xfrm>
        </p:spPr>
        <p:txBody>
          <a:bodyPr>
            <a:normAutofit/>
          </a:bodyPr>
          <a:lstStyle/>
          <a:p>
            <a:pPr marL="342900" indent="-342900" algn="just">
              <a:buFont typeface="Wingdings" pitchFamily="2" charset="2"/>
              <a:buChar char="Ø"/>
            </a:pPr>
            <a:r>
              <a:rPr lang="es-CL" sz="2400" dirty="0">
                <a:latin typeface="+mn-lt"/>
              </a:rPr>
              <a:t>Segundo ciclo de Focus </a:t>
            </a:r>
            <a:r>
              <a:rPr lang="es-CL" sz="2400" dirty="0" err="1">
                <a:latin typeface="+mn-lt"/>
              </a:rPr>
              <a:t>Group</a:t>
            </a:r>
            <a:r>
              <a:rPr lang="es-CL" sz="2400" dirty="0">
                <a:latin typeface="+mn-lt"/>
              </a:rPr>
              <a:t>, de dos horas de duración, en base a preguntas abiertas.</a:t>
            </a:r>
          </a:p>
          <a:p>
            <a:pPr algn="just"/>
            <a:endParaRPr lang="es-CL" sz="2400" dirty="0">
              <a:latin typeface="+mn-lt"/>
            </a:endParaRPr>
          </a:p>
          <a:p>
            <a:pPr marL="342900" indent="-342900" algn="just">
              <a:buFont typeface="Wingdings" pitchFamily="2" charset="2"/>
              <a:buChar char="Ø"/>
            </a:pPr>
            <a:r>
              <a:rPr lang="es-CL" sz="2400" dirty="0">
                <a:latin typeface="+mn-lt"/>
              </a:rPr>
              <a:t>Para cada pregunta se abrirá un espacio para que cada participante exponga sus ideas en plenario.</a:t>
            </a:r>
          </a:p>
          <a:p>
            <a:pPr marL="342900" indent="-342900" algn="just">
              <a:buFont typeface="Wingdings" pitchFamily="2" charset="2"/>
              <a:buChar char="Ø"/>
            </a:pPr>
            <a:endParaRPr lang="es-CL" sz="2400" dirty="0">
              <a:latin typeface="+mn-lt"/>
            </a:endParaRPr>
          </a:p>
          <a:p>
            <a:pPr marL="342900" indent="-342900" algn="just">
              <a:buFont typeface="Wingdings" pitchFamily="2" charset="2"/>
              <a:buChar char="Ø"/>
            </a:pPr>
            <a:r>
              <a:rPr lang="es-CL" sz="2400" dirty="0">
                <a:latin typeface="+mn-lt"/>
              </a:rPr>
              <a:t>La información que se levante en la sesión será registrada y sistematizada por el equipo consultor y tiene un carácter confidencial.</a:t>
            </a:r>
          </a:p>
          <a:p>
            <a:pPr algn="just"/>
            <a:endParaRPr lang="es-CL" sz="2400" dirty="0">
              <a:latin typeface="+mn-lt"/>
            </a:endParaRPr>
          </a:p>
          <a:p>
            <a:pPr marL="342900" indent="-342900" algn="just">
              <a:buFont typeface="Wingdings" pitchFamily="2" charset="2"/>
              <a:buChar char="Ø"/>
            </a:pPr>
            <a:r>
              <a:rPr lang="es-CL" sz="2400" dirty="0">
                <a:latin typeface="+mn-lt"/>
              </a:rPr>
              <a:t>Se solicita autorización para grabar la sesión.</a:t>
            </a:r>
          </a:p>
          <a:p>
            <a:pPr marL="342900" indent="-342900">
              <a:buFont typeface="Wingdings" pitchFamily="2" charset="2"/>
              <a:buChar char="Ø"/>
            </a:pPr>
            <a:endParaRPr lang="es-CL" sz="2400" dirty="0">
              <a:latin typeface="+mn-lt"/>
            </a:endParaRPr>
          </a:p>
          <a:p>
            <a:pPr marL="342900" indent="-342900">
              <a:buFont typeface="Wingdings" pitchFamily="2" charset="2"/>
              <a:buChar char="Ø"/>
            </a:pPr>
            <a:endParaRPr lang="es-CL" sz="2400" dirty="0">
              <a:latin typeface="+mn-lt"/>
            </a:endParaRPr>
          </a:p>
          <a:p>
            <a:endParaRPr lang="es-CL" sz="2400" dirty="0">
              <a:latin typeface="+mn-lt"/>
            </a:endParaRPr>
          </a:p>
          <a:p>
            <a:pPr marL="342900" indent="-342900">
              <a:buFont typeface="Wingdings" pitchFamily="2" charset="2"/>
              <a:buChar char="Ø"/>
            </a:pPr>
            <a:endParaRPr lang="es-CL" sz="2400" dirty="0">
              <a:latin typeface="+mn-lt"/>
            </a:endParaRPr>
          </a:p>
          <a:p>
            <a:pPr marL="342900" indent="-342900">
              <a:buFont typeface="Wingdings" pitchFamily="2" charset="2"/>
              <a:buChar char="Ø"/>
            </a:pPr>
            <a:endParaRPr lang="es-CL" sz="2400" dirty="0">
              <a:latin typeface="+mn-lt"/>
            </a:endParaRPr>
          </a:p>
          <a:p>
            <a:pPr marL="342900" indent="-342900">
              <a:buFont typeface="Wingdings" pitchFamily="2" charset="2"/>
              <a:buChar char="Ø"/>
            </a:pPr>
            <a:endParaRPr lang="es-CL" sz="2400" dirty="0">
              <a:latin typeface="+mn-lt"/>
            </a:endParaRPr>
          </a:p>
          <a:p>
            <a:pPr marL="342900" indent="-342900">
              <a:buFont typeface="Wingdings" pitchFamily="2" charset="2"/>
              <a:buChar char="Ø"/>
            </a:pPr>
            <a:endParaRPr lang="es-CL" sz="2400" dirty="0">
              <a:latin typeface="+mn-lt"/>
            </a:endParaRPr>
          </a:p>
          <a:p>
            <a:pPr marL="342900" indent="-342900">
              <a:buFont typeface="Wingdings" pitchFamily="2" charset="2"/>
              <a:buChar char="Ø"/>
            </a:pPr>
            <a:endParaRPr lang="es-CL" sz="2400" b="1" dirty="0">
              <a:latin typeface="+mn-lt"/>
            </a:endParaRPr>
          </a:p>
          <a:p>
            <a:pPr marL="342900" indent="-342900">
              <a:buFont typeface="Wingdings" pitchFamily="2" charset="2"/>
              <a:buChar char="Ø"/>
            </a:pPr>
            <a:endParaRPr lang="es-CL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119300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CD503BF5-7A6B-D1C8-DC53-42176369CB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0701" y="440725"/>
            <a:ext cx="11381189" cy="1388076"/>
          </a:xfrm>
        </p:spPr>
        <p:txBody>
          <a:bodyPr>
            <a:normAutofit/>
          </a:bodyPr>
          <a:lstStyle/>
          <a:p>
            <a:pPr algn="ctr"/>
            <a:r>
              <a:rPr lang="es-CL" sz="2400" dirty="0">
                <a:latin typeface="+mn-lt"/>
              </a:rPr>
              <a:t>1. ¿Cuáles son las orientaciones que propondría para articular y coordinar a las diferentes instituciones involucrados en los servicios de infraestructura?</a:t>
            </a:r>
          </a:p>
        </p:txBody>
      </p:sp>
      <p:sp>
        <p:nvSpPr>
          <p:cNvPr id="6" name="2 Marcador de contenido">
            <a:extLst>
              <a:ext uri="{FF2B5EF4-FFF2-40B4-BE49-F238E27FC236}">
                <a16:creationId xmlns:a16="http://schemas.microsoft.com/office/drawing/2014/main" id="{0DB304D9-6F41-3431-7191-972CDD716758}"/>
              </a:ext>
            </a:extLst>
          </p:cNvPr>
          <p:cNvSpPr txBox="1">
            <a:spLocks/>
          </p:cNvSpPr>
          <p:nvPr/>
        </p:nvSpPr>
        <p:spPr>
          <a:xfrm>
            <a:off x="853541" y="1264250"/>
            <a:ext cx="10484918" cy="5153025"/>
          </a:xfrm>
          <a:prstGeom prst="rect">
            <a:avLst/>
          </a:prstGeom>
          <a:solidFill>
            <a:schemeClr val="accent1">
              <a:lumMod val="20000"/>
              <a:lumOff val="8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algn="ctr">
              <a:spcBef>
                <a:spcPts val="600"/>
              </a:spcBef>
              <a:spcAft>
                <a:spcPts val="600"/>
              </a:spcAft>
              <a:defRPr sz="1200">
                <a:solidFill>
                  <a:srgbClr val="002060"/>
                </a:solidFill>
                <a:latin typeface="National Regular" panose="02000503000000020004" pitchFamily="50" charset="0"/>
                <a:ea typeface="National Regular" panose="02000503000000020004" pitchFamily="50" charset="0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>
                <a:srgbClr val="002060"/>
              </a:buClr>
            </a:pPr>
            <a:endParaRPr lang="es-CL" sz="1600" dirty="0"/>
          </a:p>
          <a:p>
            <a:pPr algn="l">
              <a:buClr>
                <a:srgbClr val="002060"/>
              </a:buClr>
            </a:pPr>
            <a:r>
              <a:rPr lang="es-CL" sz="16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331386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CD503BF5-7A6B-D1C8-DC53-42176369CB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0359" y="346131"/>
            <a:ext cx="11971282" cy="1056732"/>
          </a:xfrm>
        </p:spPr>
        <p:txBody>
          <a:bodyPr>
            <a:normAutofit/>
          </a:bodyPr>
          <a:lstStyle/>
          <a:p>
            <a:pPr algn="ctr"/>
            <a:r>
              <a:rPr lang="es-CL" sz="2400" dirty="0">
                <a:latin typeface="+mn-lt"/>
              </a:rPr>
              <a:t>2. ¿Cómo debería ser la gobernanza para asegurar la sostenibilidad de los servicios de infraestructura?</a:t>
            </a:r>
          </a:p>
          <a:p>
            <a:pPr algn="ctr"/>
            <a:endParaRPr lang="es-CL" sz="4800" dirty="0">
              <a:latin typeface="+mn-lt"/>
            </a:endParaRPr>
          </a:p>
        </p:txBody>
      </p:sp>
      <p:sp>
        <p:nvSpPr>
          <p:cNvPr id="3" name="2 Marcador de contenido">
            <a:extLst>
              <a:ext uri="{FF2B5EF4-FFF2-40B4-BE49-F238E27FC236}">
                <a16:creationId xmlns:a16="http://schemas.microsoft.com/office/drawing/2014/main" id="{2C11303E-3224-8DF9-9658-8A276AF2D4EE}"/>
              </a:ext>
            </a:extLst>
          </p:cNvPr>
          <p:cNvSpPr txBox="1">
            <a:spLocks/>
          </p:cNvSpPr>
          <p:nvPr/>
        </p:nvSpPr>
        <p:spPr>
          <a:xfrm>
            <a:off x="858282" y="1402863"/>
            <a:ext cx="10716986" cy="4445869"/>
          </a:xfrm>
          <a:prstGeom prst="rect">
            <a:avLst/>
          </a:prstGeom>
          <a:solidFill>
            <a:schemeClr val="accent1">
              <a:lumMod val="20000"/>
              <a:lumOff val="8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algn="ctr">
              <a:spcBef>
                <a:spcPts val="600"/>
              </a:spcBef>
              <a:spcAft>
                <a:spcPts val="600"/>
              </a:spcAft>
              <a:defRPr sz="1200">
                <a:solidFill>
                  <a:srgbClr val="002060"/>
                </a:solidFill>
                <a:latin typeface="National Regular" panose="02000503000000020004" pitchFamily="50" charset="0"/>
                <a:ea typeface="National Regular" panose="02000503000000020004" pitchFamily="50" charset="0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563" indent="-182563" algn="l"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es-CL" sz="1400" dirty="0"/>
              <a:t> </a:t>
            </a:r>
          </a:p>
          <a:p>
            <a:pPr marL="182563" indent="-182563" algn="l"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es-CL" sz="1400" dirty="0"/>
              <a:t> </a:t>
            </a:r>
          </a:p>
          <a:p>
            <a:pPr marL="182563" indent="-182563" algn="l"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es-CL" sz="1400" dirty="0"/>
              <a:t> </a:t>
            </a:r>
          </a:p>
          <a:p>
            <a:pPr marL="182563" indent="-182563" algn="l"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es-CL" sz="1400" dirty="0"/>
              <a:t> </a:t>
            </a:r>
          </a:p>
          <a:p>
            <a:pPr marL="182563" indent="-182563" algn="l"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es-CL" sz="1400" dirty="0"/>
              <a:t> </a:t>
            </a:r>
          </a:p>
          <a:p>
            <a:pPr marL="182563" indent="-182563" algn="l"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es-CL" sz="1400" dirty="0"/>
              <a:t> </a:t>
            </a:r>
          </a:p>
          <a:p>
            <a:pPr marL="182563" indent="-182563" algn="l"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es-CL" sz="1400" dirty="0"/>
              <a:t> </a:t>
            </a:r>
          </a:p>
          <a:p>
            <a:pPr algn="l">
              <a:buClr>
                <a:srgbClr val="002060"/>
              </a:buClr>
            </a:pPr>
            <a:r>
              <a:rPr lang="es-CL" sz="1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6576197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3BA3F986090AB348A1A5B61143CE832D" ma:contentTypeVersion="14" ma:contentTypeDescription="Crear nuevo documento." ma:contentTypeScope="" ma:versionID="4cdfac8529d06a1ca0a5d5408cfb3a35">
  <xsd:schema xmlns:xsd="http://www.w3.org/2001/XMLSchema" xmlns:xs="http://www.w3.org/2001/XMLSchema" xmlns:p="http://schemas.microsoft.com/office/2006/metadata/properties" xmlns:ns2="eb6a44ad-c001-4367-9164-98b76515f31d" xmlns:ns3="61d914e1-45f1-418c-9f95-2ed72930c26f" targetNamespace="http://schemas.microsoft.com/office/2006/metadata/properties" ma:root="true" ma:fieldsID="94a3c7545fca8d421603dd953abbc3f9" ns2:_="" ns3:_="">
    <xsd:import namespace="eb6a44ad-c001-4367-9164-98b76515f31d"/>
    <xsd:import namespace="61d914e1-45f1-418c-9f95-2ed72930c26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b6a44ad-c001-4367-9164-98b76515f31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Etiquetas de imagen" ma:readOnly="false" ma:fieldId="{5cf76f15-5ced-4ddc-b409-7134ff3c332f}" ma:taxonomyMulti="true" ma:sspId="cc44c076-1990-432d-b910-f78c9fed31b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1d914e1-45f1-418c-9f95-2ed72930c26f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9e377d00-5e9d-4a4a-9d86-873072b2b0b6}" ma:internalName="TaxCatchAll" ma:showField="CatchAllData" ma:web="61d914e1-45f1-418c-9f95-2ed72930c26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9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822CDAB-000D-4346-94A1-6930592F50E8}"/>
</file>

<file path=customXml/itemProps2.xml><?xml version="1.0" encoding="utf-8"?>
<ds:datastoreItem xmlns:ds="http://schemas.openxmlformats.org/officeDocument/2006/customXml" ds:itemID="{8DC81D09-6C9D-4A6D-98D4-C35F66D8B24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7352</TotalTime>
  <Words>451</Words>
  <Application>Microsoft Macintosh PowerPoint</Application>
  <PresentationFormat>Panorámica</PresentationFormat>
  <Paragraphs>87</Paragraphs>
  <Slides>12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8" baseType="lpstr">
      <vt:lpstr>Calibri</vt:lpstr>
      <vt:lpstr>Arial</vt:lpstr>
      <vt:lpstr>Wingdings</vt:lpstr>
      <vt:lpstr>Verdana</vt:lpstr>
      <vt:lpstr>National Regular</vt:lpstr>
      <vt:lpstr>Tema de Office</vt:lpstr>
      <vt:lpstr>SESIÓN 2: FOCUS GROUP DIRIGIDO AL COMITÉ EXPERTO ASESOR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Microsoft Office User</dc:creator>
  <cp:lastModifiedBy>PAULA ARENAS</cp:lastModifiedBy>
  <cp:revision>98</cp:revision>
  <dcterms:created xsi:type="dcterms:W3CDTF">2022-09-08T19:25:06Z</dcterms:created>
  <dcterms:modified xsi:type="dcterms:W3CDTF">2023-12-15T14:01:21Z</dcterms:modified>
</cp:coreProperties>
</file>